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Montserrat"/>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9B42BCFC-DD59-437E-83BD-CF5FC398CBFB}">
  <a:tblStyle styleId="{9B42BCFC-DD59-437E-83BD-CF5FC398CBFB}"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Montserrat-italic.fntdata"/><Relationship Id="rId10" Type="http://schemas.openxmlformats.org/officeDocument/2006/relationships/slide" Target="slides/slide5.xml"/><Relationship Id="rId32" Type="http://schemas.openxmlformats.org/officeDocument/2006/relationships/font" Target="fonts/Montserrat-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Montserrat-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Shape 226"/>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Shape 277"/>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3" name="Shape 283"/>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Shape 2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Shape 288"/>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Shape 293"/>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Shape 299"/>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Shape 3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 name="Shape 305"/>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Shape 3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Shape 313"/>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Shape 3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Shape 320"/>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Shape 3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 name="Shape 326"/>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Shape 3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Shape 332"/>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Shape 2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Shape 231"/>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Shape 3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Shape 339"/>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Shape 3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Shape 347"/>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Shape 3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Shape 35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Shape 3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Shape 360"/>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Shape 3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Shape 367"/>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Shape 3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Shape 37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Shape 237"/>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Shape 2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Shape 242"/>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Shape 248"/>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Shape 2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Shape 25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Shape 2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Shape 260"/>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Shape 2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Shape 266"/>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Shape 2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Shape 272"/>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Shape 10"/>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Shape 11"/>
          <p:cNvPicPr preferRelativeResize="0"/>
          <p:nvPr/>
        </p:nvPicPr>
        <p:blipFill rotWithShape="1">
          <a:blip r:embed="rId3">
            <a:alphaModFix amt="31000"/>
          </a:blip>
          <a:srcRect b="11296" l="14009" r="43289" t="35833"/>
          <a:stretch/>
        </p:blipFill>
        <p:spPr>
          <a:xfrm rot="10800000">
            <a:off x="6976800" y="-25"/>
            <a:ext cx="2167200" cy="2012700"/>
          </a:xfrm>
          <a:prstGeom prst="rtTriangle">
            <a:avLst/>
          </a:prstGeom>
          <a:noFill/>
          <a:ln>
            <a:noFill/>
          </a:ln>
        </p:spPr>
      </p:pic>
      <p:sp>
        <p:nvSpPr>
          <p:cNvPr id="12" name="Shape 12"/>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9pPr>
          </a:lstStyle>
          <a:p/>
        </p:txBody>
      </p:sp>
      <p:sp>
        <p:nvSpPr>
          <p:cNvPr id="13" name="Shape 13"/>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1pPr>
            <a:lvl2pPr lvl="1"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2pPr>
            <a:lvl3pPr lvl="2"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3pPr>
            <a:lvl4pPr lvl="3"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4pPr>
            <a:lvl5pPr lvl="4"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5pPr>
            <a:lvl6pPr lvl="5"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6pPr>
            <a:lvl7pPr lvl="6"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7pPr>
            <a:lvl8pPr lvl="7"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8pPr>
            <a:lvl9pPr lvl="8"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9pPr>
          </a:lstStyle>
          <a:p/>
        </p:txBody>
      </p:sp>
      <p:sp>
        <p:nvSpPr>
          <p:cNvPr id="14" name="Shape 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15" name="Shape 15"/>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Shape 16"/>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26" name="Shape 126"/>
        <p:cNvGrpSpPr/>
        <p:nvPr/>
      </p:nvGrpSpPr>
      <p:grpSpPr>
        <a:xfrm>
          <a:off x="0" y="0"/>
          <a:ext cx="0" cy="0"/>
          <a:chOff x="0" y="0"/>
          <a:chExt cx="0" cy="0"/>
        </a:xfrm>
      </p:grpSpPr>
      <p:sp>
        <p:nvSpPr>
          <p:cNvPr id="127" name="Shape 127"/>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Shape 128"/>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Shape 129"/>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Shape 130"/>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1" name="Shape 131"/>
          <p:cNvGrpSpPr/>
          <p:nvPr/>
        </p:nvGrpSpPr>
        <p:grpSpPr>
          <a:xfrm>
            <a:off x="0" y="381001"/>
            <a:ext cx="1037850" cy="1016288"/>
            <a:chOff x="0" y="381001"/>
            <a:chExt cx="1037850" cy="1016288"/>
          </a:xfrm>
        </p:grpSpPr>
        <p:sp>
          <p:nvSpPr>
            <p:cNvPr id="132" name="Shape 13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Shape 13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4" name="Shape 13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135" name="Shape 135"/>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136" name="Shape 136"/>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137" name="Shape 1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38" name="Shape 138"/>
        <p:cNvGrpSpPr/>
        <p:nvPr/>
      </p:nvGrpSpPr>
      <p:grpSpPr>
        <a:xfrm>
          <a:off x="0" y="0"/>
          <a:ext cx="0" cy="0"/>
          <a:chOff x="0" y="0"/>
          <a:chExt cx="0" cy="0"/>
        </a:xfrm>
      </p:grpSpPr>
      <p:sp>
        <p:nvSpPr>
          <p:cNvPr id="139" name="Shape 139"/>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Shape 140"/>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Shape 141"/>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Shape 142"/>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3" name="Shape 143"/>
          <p:cNvGrpSpPr/>
          <p:nvPr/>
        </p:nvGrpSpPr>
        <p:grpSpPr>
          <a:xfrm>
            <a:off x="0" y="381001"/>
            <a:ext cx="1037850" cy="1016288"/>
            <a:chOff x="0" y="381001"/>
            <a:chExt cx="1037850" cy="1016288"/>
          </a:xfrm>
        </p:grpSpPr>
        <p:sp>
          <p:nvSpPr>
            <p:cNvPr id="144" name="Shape 14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Shape 14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 name="Shape 146"/>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147" name="Shape 147"/>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148" name="Shape 1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49" name="Shape 149"/>
        <p:cNvGrpSpPr/>
        <p:nvPr/>
      </p:nvGrpSpPr>
      <p:grpSpPr>
        <a:xfrm>
          <a:off x="0" y="0"/>
          <a:ext cx="0" cy="0"/>
          <a:chOff x="0" y="0"/>
          <a:chExt cx="0" cy="0"/>
        </a:xfrm>
      </p:grpSpPr>
      <p:sp>
        <p:nvSpPr>
          <p:cNvPr id="150" name="Shape 150"/>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Shape 151"/>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Shape 152"/>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Shape 153"/>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4" name="Shape 154"/>
          <p:cNvGrpSpPr/>
          <p:nvPr/>
        </p:nvGrpSpPr>
        <p:grpSpPr>
          <a:xfrm>
            <a:off x="4406400" y="0"/>
            <a:ext cx="4737600" cy="5143500"/>
            <a:chOff x="4406400" y="0"/>
            <a:chExt cx="4737600" cy="5143500"/>
          </a:xfrm>
        </p:grpSpPr>
        <p:sp>
          <p:nvSpPr>
            <p:cNvPr id="155" name="Shape 155"/>
            <p:cNvSpPr/>
            <p:nvPr/>
          </p:nvSpPr>
          <p:spPr>
            <a:xfrm rot="5400000">
              <a:off x="4407900" y="-1500"/>
              <a:ext cx="47346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Shape 156"/>
            <p:cNvSpPr/>
            <p:nvPr/>
          </p:nvSpPr>
          <p:spPr>
            <a:xfrm rot="5400000">
              <a:off x="4840825" y="6000"/>
              <a:ext cx="42987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Shape 157"/>
            <p:cNvSpPr/>
            <p:nvPr/>
          </p:nvSpPr>
          <p:spPr>
            <a:xfrm rot="-5400000">
              <a:off x="5618399" y="123664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Shape 158"/>
            <p:cNvSpPr/>
            <p:nvPr/>
          </p:nvSpPr>
          <p:spPr>
            <a:xfrm flipH="1">
              <a:off x="5849857" y="144407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Shape 159"/>
            <p:cNvSpPr/>
            <p:nvPr/>
          </p:nvSpPr>
          <p:spPr>
            <a:xfrm rot="-5400000">
              <a:off x="5987081" y="246974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Shape 160"/>
            <p:cNvSpPr/>
            <p:nvPr/>
          </p:nvSpPr>
          <p:spPr>
            <a:xfrm flipH="1">
              <a:off x="6222115" y="2677179"/>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Shape 161"/>
            <p:cNvSpPr/>
            <p:nvPr/>
          </p:nvSpPr>
          <p:spPr>
            <a:xfrm rot="-5400000">
              <a:off x="6675341" y="186224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Shape 162"/>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Shape 163"/>
            <p:cNvSpPr/>
            <p:nvPr/>
          </p:nvSpPr>
          <p:spPr>
            <a:xfrm rot="-5400000">
              <a:off x="6861141" y="247808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Shape 164"/>
            <p:cNvSpPr/>
            <p:nvPr/>
          </p:nvSpPr>
          <p:spPr>
            <a:xfrm flipH="1">
              <a:off x="7965266" y="269319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Shape 165"/>
            <p:cNvSpPr/>
            <p:nvPr/>
          </p:nvSpPr>
          <p:spPr>
            <a:xfrm flipH="1">
              <a:off x="8145082" y="330903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Shape 166"/>
            <p:cNvSpPr/>
            <p:nvPr/>
          </p:nvSpPr>
          <p:spPr>
            <a:xfrm rot="-5400000">
              <a:off x="7047599" y="309534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Shape 167"/>
            <p:cNvSpPr/>
            <p:nvPr/>
          </p:nvSpPr>
          <p:spPr>
            <a:xfrm flipH="1">
              <a:off x="7276649" y="330278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Shape 16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Shape 169"/>
            <p:cNvSpPr/>
            <p:nvPr/>
          </p:nvSpPr>
          <p:spPr>
            <a:xfrm flipH="1">
              <a:off x="7462448" y="391862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Shape 170"/>
            <p:cNvSpPr/>
            <p:nvPr/>
          </p:nvSpPr>
          <p:spPr>
            <a:xfrm rot="-5400000">
              <a:off x="8102491" y="37188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Shape 171"/>
            <p:cNvSpPr/>
            <p:nvPr/>
          </p:nvSpPr>
          <p:spPr>
            <a:xfrm flipH="1">
              <a:off x="8334533" y="392629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Shape 172"/>
            <p:cNvSpPr/>
            <p:nvPr/>
          </p:nvSpPr>
          <p:spPr>
            <a:xfrm rot="-5400000">
              <a:off x="8288290" y="433470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3" name="Shape 173"/>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174" name="Shape 1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5" name="Shape 175"/>
        <p:cNvGrpSpPr/>
        <p:nvPr/>
      </p:nvGrpSpPr>
      <p:grpSpPr>
        <a:xfrm>
          <a:off x="0" y="0"/>
          <a:ext cx="0" cy="0"/>
          <a:chOff x="0" y="0"/>
          <a:chExt cx="0" cy="0"/>
        </a:xfrm>
      </p:grpSpPr>
      <p:grpSp>
        <p:nvGrpSpPr>
          <p:cNvPr id="176" name="Shape 176"/>
          <p:cNvGrpSpPr/>
          <p:nvPr/>
        </p:nvGrpSpPr>
        <p:grpSpPr>
          <a:xfrm>
            <a:off x="0" y="4128572"/>
            <a:ext cx="698925" cy="684657"/>
            <a:chOff x="0" y="3785672"/>
            <a:chExt cx="698925" cy="684657"/>
          </a:xfrm>
        </p:grpSpPr>
        <p:sp>
          <p:nvSpPr>
            <p:cNvPr id="177" name="Shape 177"/>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Shape 178"/>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9" name="Shape 179"/>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lstStyle>
            <a:lvl1pPr indent="-228600" lvl="0" marL="457200"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1pPr>
          </a:lstStyle>
          <a:p/>
        </p:txBody>
      </p:sp>
      <p:sp>
        <p:nvSpPr>
          <p:cNvPr id="180" name="Shape 18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181" name="Shape 181"/>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Shape 182"/>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Shape 183"/>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Shape 184"/>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5" name="Shape 185"/>
        <p:cNvGrpSpPr/>
        <p:nvPr/>
      </p:nvGrpSpPr>
      <p:grpSpPr>
        <a:xfrm>
          <a:off x="0" y="0"/>
          <a:ext cx="0" cy="0"/>
          <a:chOff x="0" y="0"/>
          <a:chExt cx="0" cy="0"/>
        </a:xfrm>
      </p:grpSpPr>
      <p:grpSp>
        <p:nvGrpSpPr>
          <p:cNvPr id="186" name="Shape 186"/>
          <p:cNvGrpSpPr/>
          <p:nvPr/>
        </p:nvGrpSpPr>
        <p:grpSpPr>
          <a:xfrm>
            <a:off x="4406400" y="0"/>
            <a:ext cx="4737600" cy="5143065"/>
            <a:chOff x="4406400" y="0"/>
            <a:chExt cx="4737600" cy="5143065"/>
          </a:xfrm>
        </p:grpSpPr>
        <p:sp>
          <p:nvSpPr>
            <p:cNvPr id="187" name="Shape 187"/>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Shape 188"/>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Shape 189"/>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Shape 190"/>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Shape 191"/>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Shape 192"/>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Shape 193"/>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Shape 19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Shape 195"/>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Shape 196"/>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Shape 197"/>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Shape 198"/>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Shape 199"/>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Shape 20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Shape 201"/>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Shape 202"/>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Shape 203"/>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Shape 204"/>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5" name="Shape 205"/>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9pPr>
          </a:lstStyle>
          <a:p>
            <a:r>
              <a:t>xx%</a:t>
            </a:r>
          </a:p>
        </p:txBody>
      </p:sp>
      <p:sp>
        <p:nvSpPr>
          <p:cNvPr id="206" name="Shape 206"/>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207" name="Shape 2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208" name="Shape 208"/>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Shape 209"/>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Shape 210"/>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Shape 211"/>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Shape 213"/>
          <p:cNvPicPr preferRelativeResize="0"/>
          <p:nvPr/>
        </p:nvPicPr>
        <p:blipFill rotWithShape="1">
          <a:blip r:embed="rId2">
            <a:alphaModFix amt="80000"/>
          </a:blip>
          <a:srcRect b="25870" l="30474" r="30474" t="11954"/>
          <a:stretch/>
        </p:blipFill>
        <p:spPr>
          <a:xfrm rot="-5400000">
            <a:off x="113630" y="-105700"/>
            <a:ext cx="5142300" cy="5364300"/>
          </a:xfrm>
          <a:prstGeom prst="diagStripe">
            <a:avLst>
              <a:gd fmla="val 50343" name="adj"/>
            </a:avLst>
          </a:prstGeom>
          <a:noFill/>
          <a:ln>
            <a:noFill/>
          </a:ln>
        </p:spPr>
      </p:pic>
      <p:sp>
        <p:nvSpPr>
          <p:cNvPr id="214" name="Shape 21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215" name="Shape 215"/>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Lato"/>
              <a:buChar char="●"/>
              <a:defRPr b="0" i="0" sz="1300" u="none" cap="none" strike="noStrike">
                <a:solidFill>
                  <a:schemeClr val="dk2"/>
                </a:solidFill>
                <a:latin typeface="Lato"/>
                <a:ea typeface="Lato"/>
                <a:cs typeface="Lato"/>
                <a:sym typeface="Lato"/>
              </a:defRPr>
            </a:lvl1pPr>
            <a:lvl2pPr indent="-298450" lvl="1" marL="9144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2pPr>
            <a:lvl3pPr indent="-298450" lvl="2" marL="13716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3pPr>
            <a:lvl4pPr indent="-298450" lvl="3" marL="18288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4pPr>
            <a:lvl5pPr indent="-298450" lvl="4" marL="22860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5pPr>
            <a:lvl6pPr indent="-298450" lvl="5" marL="27432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6pPr>
            <a:lvl7pPr indent="-298450" lvl="6" marL="32004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7pPr>
            <a:lvl8pPr indent="-298450" lvl="7" marL="36576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8pPr>
            <a:lvl9pPr indent="-298450" lvl="8" marL="4114800" marR="0" rtl="0" algn="l">
              <a:lnSpc>
                <a:spcPct val="115000"/>
              </a:lnSpc>
              <a:spcBef>
                <a:spcPts val="1600"/>
              </a:spcBef>
              <a:spcAft>
                <a:spcPts val="1600"/>
              </a:spcAft>
              <a:buClr>
                <a:schemeClr val="dk2"/>
              </a:buClr>
              <a:buSzPts val="1100"/>
              <a:buFont typeface="Lato"/>
              <a:buChar char="■"/>
              <a:defRPr b="0" i="0" sz="1100" u="none" cap="none" strike="noStrike">
                <a:solidFill>
                  <a:schemeClr val="dk2"/>
                </a:solidFill>
                <a:latin typeface="Lato"/>
                <a:ea typeface="Lato"/>
                <a:cs typeface="Lato"/>
                <a:sym typeface="Lato"/>
              </a:defRPr>
            </a:lvl9pPr>
          </a:lstStyle>
          <a:p/>
        </p:txBody>
      </p:sp>
      <p:sp>
        <p:nvSpPr>
          <p:cNvPr id="216" name="Shape 2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217" name="Shape 217"/>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Shape 218"/>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Shape 219"/>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Shape 220"/>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1" name="Shape 221"/>
          <p:cNvGrpSpPr/>
          <p:nvPr/>
        </p:nvGrpSpPr>
        <p:grpSpPr>
          <a:xfrm>
            <a:off x="0" y="381001"/>
            <a:ext cx="1037850" cy="1016288"/>
            <a:chOff x="0" y="381001"/>
            <a:chExt cx="1037850" cy="1016288"/>
          </a:xfrm>
        </p:grpSpPr>
        <p:sp>
          <p:nvSpPr>
            <p:cNvPr id="222" name="Shape 2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Shape 22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17" name="Shape 17"/>
        <p:cNvGrpSpPr/>
        <p:nvPr/>
      </p:nvGrpSpPr>
      <p:grpSpPr>
        <a:xfrm>
          <a:off x="0" y="0"/>
          <a:ext cx="0" cy="0"/>
          <a:chOff x="0" y="0"/>
          <a:chExt cx="0" cy="0"/>
        </a:xfrm>
      </p:grpSpPr>
      <p:grpSp>
        <p:nvGrpSpPr>
          <p:cNvPr id="18" name="Shape 18"/>
          <p:cNvGrpSpPr/>
          <p:nvPr/>
        </p:nvGrpSpPr>
        <p:grpSpPr>
          <a:xfrm>
            <a:off x="4406400" y="0"/>
            <a:ext cx="4737600" cy="5143065"/>
            <a:chOff x="4406400" y="0"/>
            <a:chExt cx="4737600" cy="5143065"/>
          </a:xfrm>
        </p:grpSpPr>
        <p:sp>
          <p:nvSpPr>
            <p:cNvPr id="19" name="Shape 19"/>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Shape 20"/>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Shape 21"/>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Shape 22"/>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Shape 23"/>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Shape 24"/>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Shape 25"/>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Shape 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Shape 27"/>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Shape 28"/>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Shape 29"/>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Shape 30"/>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Shape 31"/>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Shape 32"/>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Shape 33"/>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Shape 34"/>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Shape 35"/>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Shape 36"/>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 name="Shape 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38" name="Shape 3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39" name="Shape 39"/>
        <p:cNvGrpSpPr/>
        <p:nvPr/>
      </p:nvGrpSpPr>
      <p:grpSpPr>
        <a:xfrm>
          <a:off x="0" y="0"/>
          <a:ext cx="0" cy="0"/>
          <a:chOff x="0" y="0"/>
          <a:chExt cx="0" cy="0"/>
        </a:xfrm>
      </p:grpSpPr>
      <p:sp>
        <p:nvSpPr>
          <p:cNvPr id="40" name="Shape 40"/>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Shape 41"/>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Shape 42"/>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Shape 43"/>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 name="Shape 44"/>
          <p:cNvGrpSpPr/>
          <p:nvPr/>
        </p:nvGrpSpPr>
        <p:grpSpPr>
          <a:xfrm>
            <a:off x="0" y="381001"/>
            <a:ext cx="1037850" cy="1016288"/>
            <a:chOff x="0" y="381001"/>
            <a:chExt cx="1037850" cy="1016288"/>
          </a:xfrm>
        </p:grpSpPr>
        <p:sp>
          <p:nvSpPr>
            <p:cNvPr id="45" name="Shape 4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Shape 4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 name="Shape 47"/>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48" name="Shape 48"/>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49" name="Shape 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0" name="Shape 50"/>
        <p:cNvGrpSpPr/>
        <p:nvPr/>
      </p:nvGrpSpPr>
      <p:grpSpPr>
        <a:xfrm>
          <a:off x="0" y="0"/>
          <a:ext cx="0" cy="0"/>
          <a:chOff x="0" y="0"/>
          <a:chExt cx="0" cy="0"/>
        </a:xfrm>
      </p:grpSpPr>
      <p:sp>
        <p:nvSpPr>
          <p:cNvPr id="51" name="Shape 51"/>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Shape 52"/>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Shape 53"/>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Shape 54"/>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 name="Shape 55"/>
          <p:cNvGrpSpPr/>
          <p:nvPr/>
        </p:nvGrpSpPr>
        <p:grpSpPr>
          <a:xfrm>
            <a:off x="0" y="381001"/>
            <a:ext cx="1037850" cy="1016288"/>
            <a:chOff x="0" y="381001"/>
            <a:chExt cx="1037850" cy="1016288"/>
          </a:xfrm>
        </p:grpSpPr>
        <p:sp>
          <p:nvSpPr>
            <p:cNvPr id="56" name="Shape 5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Shape 5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 name="Shape 5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59" name="Shape 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Shape 6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2" name="Shape 62"/>
        <p:cNvGrpSpPr/>
        <p:nvPr/>
      </p:nvGrpSpPr>
      <p:grpSpPr>
        <a:xfrm>
          <a:off x="0" y="0"/>
          <a:ext cx="0" cy="0"/>
          <a:chOff x="0" y="0"/>
          <a:chExt cx="0" cy="0"/>
        </a:xfrm>
      </p:grpSpPr>
      <p:sp>
        <p:nvSpPr>
          <p:cNvPr id="63" name="Shape 63"/>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Shape 64"/>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Shape 65"/>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Shape 66"/>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7" name="Shape 67"/>
          <p:cNvGrpSpPr/>
          <p:nvPr/>
        </p:nvGrpSpPr>
        <p:grpSpPr>
          <a:xfrm>
            <a:off x="0" y="381001"/>
            <a:ext cx="1037850" cy="1016288"/>
            <a:chOff x="0" y="381001"/>
            <a:chExt cx="1037850" cy="1016288"/>
          </a:xfrm>
        </p:grpSpPr>
        <p:sp>
          <p:nvSpPr>
            <p:cNvPr id="68" name="Shape 6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Shape 6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 name="Shape 70"/>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71" name="Shape 71"/>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1pPr>
            <a:lvl2pPr lvl="1"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2pPr>
            <a:lvl3pPr lvl="2"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3pPr>
            <a:lvl4pPr lvl="3"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4pPr>
            <a:lvl5pPr lvl="4"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5pPr>
            <a:lvl6pPr lvl="5"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6pPr>
            <a:lvl7pPr lvl="6"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7pPr>
            <a:lvl8pPr lvl="7"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8pPr>
            <a:lvl9pPr lvl="8"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9pPr>
          </a:lstStyle>
          <a:p/>
        </p:txBody>
      </p:sp>
      <p:sp>
        <p:nvSpPr>
          <p:cNvPr id="72" name="Shape 72"/>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73" name="Shape 7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74" name="Shape 74"/>
        <p:cNvGrpSpPr/>
        <p:nvPr/>
      </p:nvGrpSpPr>
      <p:grpSpPr>
        <a:xfrm>
          <a:off x="0" y="0"/>
          <a:ext cx="0" cy="0"/>
          <a:chOff x="0" y="0"/>
          <a:chExt cx="0" cy="0"/>
        </a:xfrm>
      </p:grpSpPr>
      <p:grpSp>
        <p:nvGrpSpPr>
          <p:cNvPr id="75" name="Shape 75"/>
          <p:cNvGrpSpPr/>
          <p:nvPr/>
        </p:nvGrpSpPr>
        <p:grpSpPr>
          <a:xfrm>
            <a:off x="4406400" y="0"/>
            <a:ext cx="4737600" cy="5143065"/>
            <a:chOff x="4406400" y="0"/>
            <a:chExt cx="4737600" cy="5143065"/>
          </a:xfrm>
        </p:grpSpPr>
        <p:sp>
          <p:nvSpPr>
            <p:cNvPr id="76" name="Shape 76"/>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Shape 77"/>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Shape 78"/>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Shape 79"/>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Shape 80"/>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Shape 81"/>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Shape 82"/>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Shape 8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Shape 84"/>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Shape 85"/>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Shape 86"/>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Shape 87"/>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Shape 88"/>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Shape 89"/>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Shape 90"/>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Shape 91"/>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Shape 92"/>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Shape 93"/>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 name="Shape 94"/>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95" name="Shape 9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96" name="Shape 96"/>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Shape 97"/>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Shape 98"/>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Shape 99"/>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100" name="Shape 100"/>
        <p:cNvGrpSpPr/>
        <p:nvPr/>
      </p:nvGrpSpPr>
      <p:grpSpPr>
        <a:xfrm>
          <a:off x="0" y="0"/>
          <a:ext cx="0" cy="0"/>
          <a:chOff x="0" y="0"/>
          <a:chExt cx="0" cy="0"/>
        </a:xfrm>
      </p:grpSpPr>
      <p:sp>
        <p:nvSpPr>
          <p:cNvPr id="101" name="Shape 101"/>
          <p:cNvSpPr txBox="1"/>
          <p:nvPr>
            <p:ph type="title"/>
          </p:nvPr>
        </p:nvSpPr>
        <p:spPr>
          <a:xfrm>
            <a:off x="361071" y="1924852"/>
            <a:ext cx="2304900" cy="17973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9pPr>
          </a:lstStyle>
          <a:p/>
        </p:txBody>
      </p:sp>
      <p:sp>
        <p:nvSpPr>
          <p:cNvPr id="102" name="Shape 102"/>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Shape 103"/>
          <p:cNvSpPr txBox="1"/>
          <p:nvPr>
            <p:ph idx="1" type="body"/>
          </p:nvPr>
        </p:nvSpPr>
        <p:spPr>
          <a:xfrm>
            <a:off x="6451271" y="1924850"/>
            <a:ext cx="2304900" cy="1797300"/>
          </a:xfrm>
          <a:prstGeom prst="rect">
            <a:avLst/>
          </a:prstGeom>
          <a:noFill/>
          <a:ln>
            <a:noFill/>
          </a:ln>
        </p:spPr>
        <p:txBody>
          <a:bodyPr anchorCtr="0" anchor="t" bIns="91425" lIns="91425" spcFirstLastPara="1" rIns="91425" wrap="square" tIns="91425"/>
          <a:lstStyle>
            <a:lvl1pPr indent="-298450" lvl="0" marL="457200" marR="0" rtl="0" algn="l">
              <a:lnSpc>
                <a:spcPct val="115000"/>
              </a:lnSpc>
              <a:spcBef>
                <a:spcPts val="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1pPr>
            <a:lvl2pPr indent="-298450" lvl="1" marL="9144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2pPr>
            <a:lvl3pPr indent="-298450" lvl="2" marL="13716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3pPr>
            <a:lvl4pPr indent="-298450" lvl="3" marL="18288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4pPr>
            <a:lvl5pPr indent="-298450" lvl="4" marL="22860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5pPr>
            <a:lvl6pPr indent="-298450" lvl="5" marL="27432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6pPr>
            <a:lvl7pPr indent="-298450" lvl="6" marL="32004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7pPr>
            <a:lvl8pPr indent="-298450" lvl="7" marL="36576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8pPr>
            <a:lvl9pPr indent="-298450" lvl="8" marL="4114800" marR="0" rtl="0" algn="l">
              <a:lnSpc>
                <a:spcPct val="115000"/>
              </a:lnSpc>
              <a:spcBef>
                <a:spcPts val="1600"/>
              </a:spcBef>
              <a:spcAft>
                <a:spcPts val="1600"/>
              </a:spcAft>
              <a:buClr>
                <a:schemeClr val="dk1"/>
              </a:buClr>
              <a:buSzPts val="1100"/>
              <a:buFont typeface="Lato"/>
              <a:buChar char="■"/>
              <a:defRPr b="0" i="0" sz="1100" u="none" cap="none" strike="noStrike">
                <a:solidFill>
                  <a:schemeClr val="dk1"/>
                </a:solidFill>
                <a:latin typeface="Lato"/>
                <a:ea typeface="Lato"/>
                <a:cs typeface="Lato"/>
                <a:sym typeface="Lato"/>
              </a:defRPr>
            </a:lvl9pPr>
          </a:lstStyle>
          <a:p/>
        </p:txBody>
      </p:sp>
      <p:sp>
        <p:nvSpPr>
          <p:cNvPr id="104" name="Shape 104"/>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Shape 105"/>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Shape 106"/>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Shape 107"/>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 name="Shape 108"/>
          <p:cNvGrpSpPr/>
          <p:nvPr/>
        </p:nvGrpSpPr>
        <p:grpSpPr>
          <a:xfrm>
            <a:off x="0" y="381001"/>
            <a:ext cx="1037850" cy="1016288"/>
            <a:chOff x="0" y="381001"/>
            <a:chExt cx="1037850" cy="1016288"/>
          </a:xfrm>
        </p:grpSpPr>
        <p:sp>
          <p:nvSpPr>
            <p:cNvPr id="109" name="Shape 10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Shape 1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 name="Shape 111"/>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9pPr>
          </a:lstStyle>
          <a:p/>
        </p:txBody>
      </p:sp>
      <p:sp>
        <p:nvSpPr>
          <p:cNvPr id="112" name="Shape 1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113" name="Shape 113"/>
        <p:cNvGrpSpPr/>
        <p:nvPr/>
      </p:nvGrpSpPr>
      <p:grpSpPr>
        <a:xfrm>
          <a:off x="0" y="0"/>
          <a:ext cx="0" cy="0"/>
          <a:chOff x="0" y="0"/>
          <a:chExt cx="0" cy="0"/>
        </a:xfrm>
      </p:grpSpPr>
      <p:sp>
        <p:nvSpPr>
          <p:cNvPr id="114" name="Shape 114"/>
          <p:cNvSpPr txBox="1"/>
          <p:nvPr>
            <p:ph type="title"/>
          </p:nvPr>
        </p:nvSpPr>
        <p:spPr>
          <a:xfrm>
            <a:off x="702850" y="1708619"/>
            <a:ext cx="3333300" cy="14709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9pPr>
          </a:lstStyle>
          <a:p/>
        </p:txBody>
      </p:sp>
      <p:sp>
        <p:nvSpPr>
          <p:cNvPr id="115" name="Shape 115"/>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Shape 116"/>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Shape 117"/>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Shape 118"/>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Shape 119"/>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0" name="Shape 120"/>
          <p:cNvGrpSpPr/>
          <p:nvPr/>
        </p:nvGrpSpPr>
        <p:grpSpPr>
          <a:xfrm>
            <a:off x="0" y="381001"/>
            <a:ext cx="1037850" cy="1016288"/>
            <a:chOff x="0" y="381001"/>
            <a:chExt cx="1037850" cy="1016288"/>
          </a:xfrm>
        </p:grpSpPr>
        <p:sp>
          <p:nvSpPr>
            <p:cNvPr id="121" name="Shape 1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Shape 12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3" name="Shape 123"/>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9pPr>
          </a:lstStyle>
          <a:p/>
        </p:txBody>
      </p:sp>
      <p:sp>
        <p:nvSpPr>
          <p:cNvPr id="124" name="Shape 1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125" name="Shape 125"/>
          <p:cNvSpPr txBox="1"/>
          <p:nvPr>
            <p:ph idx="1" type="body"/>
          </p:nvPr>
        </p:nvSpPr>
        <p:spPr>
          <a:xfrm>
            <a:off x="702850" y="3625275"/>
            <a:ext cx="3333300" cy="765300"/>
          </a:xfrm>
          <a:prstGeom prst="rect">
            <a:avLst/>
          </a:prstGeom>
          <a:noFill/>
          <a:ln>
            <a:noFill/>
          </a:ln>
        </p:spPr>
        <p:txBody>
          <a:bodyPr anchorCtr="0" anchor="t" bIns="91425" lIns="91425" spcFirstLastPara="1" rIns="91425" wrap="square" tIns="91425"/>
          <a:lstStyle>
            <a:lvl1pPr indent="-298450" lvl="0" marL="457200" marR="0" rtl="0" algn="l">
              <a:lnSpc>
                <a:spcPct val="115000"/>
              </a:lnSpc>
              <a:spcBef>
                <a:spcPts val="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1pPr>
            <a:lvl2pPr indent="-298450" lvl="1" marL="9144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2pPr>
            <a:lvl3pPr indent="-298450" lvl="2" marL="13716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3pPr>
            <a:lvl4pPr indent="-298450" lvl="3" marL="18288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4pPr>
            <a:lvl5pPr indent="-298450" lvl="4" marL="22860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5pPr>
            <a:lvl6pPr indent="-298450" lvl="5" marL="27432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6pPr>
            <a:lvl7pPr indent="-298450" lvl="6" marL="32004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7pPr>
            <a:lvl8pPr indent="-298450" lvl="7" marL="36576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8pPr>
            <a:lvl9pPr indent="-298450" lvl="8" marL="4114800" marR="0" rtl="0" algn="l">
              <a:lnSpc>
                <a:spcPct val="115000"/>
              </a:lnSpc>
              <a:spcBef>
                <a:spcPts val="1600"/>
              </a:spcBef>
              <a:spcAft>
                <a:spcPts val="1600"/>
              </a:spcAft>
              <a:buClr>
                <a:schemeClr val="dk1"/>
              </a:buClr>
              <a:buSzPts val="1100"/>
              <a:buFont typeface="Lato"/>
              <a:buChar char="■"/>
              <a:defRPr b="0" i="0" sz="1100" u="none" cap="none" strike="noStrike">
                <a:solidFill>
                  <a:schemeClr val="dk1"/>
                </a:solidFill>
                <a:latin typeface="Lato"/>
                <a:ea typeface="Lato"/>
                <a:cs typeface="Lato"/>
                <a:sym typeface="Lato"/>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viblo.asia/p/http-response-code-Do754NE3ZM6"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ctrTitle"/>
          </p:nvPr>
        </p:nvSpPr>
        <p:spPr>
          <a:xfrm>
            <a:off x="3378050" y="120200"/>
            <a:ext cx="5017500" cy="4665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4000"/>
              <a:buFont typeface="Montserrat"/>
              <a:buNone/>
            </a:pPr>
            <a:r>
              <a:rPr b="0" i="0" lang="en-GB" sz="4000" u="none" cap="none" strike="noStrike">
                <a:solidFill>
                  <a:schemeClr val="lt1"/>
                </a:solidFill>
                <a:latin typeface="Montserrat"/>
                <a:ea typeface="Montserrat"/>
                <a:cs typeface="Montserrat"/>
                <a:sym typeface="Montserrat"/>
              </a:rPr>
              <a:t>Mục lục</a:t>
            </a:r>
            <a:endParaRPr b="0" i="0" sz="40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4000"/>
              <a:buFont typeface="Montserrat"/>
              <a:buNone/>
            </a:pPr>
            <a:r>
              <a:t/>
            </a:r>
            <a:endParaRPr b="0" i="0" sz="40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4000"/>
              <a:buFont typeface="Montserrat"/>
              <a:buNone/>
            </a:pPr>
            <a:r>
              <a:rPr b="0" i="0" lang="en-GB" sz="2400" u="sng" cap="none" strike="noStrike">
                <a:solidFill>
                  <a:schemeClr val="lt1"/>
                </a:solidFill>
                <a:latin typeface="Montserrat"/>
                <a:ea typeface="Montserrat"/>
                <a:cs typeface="Montserrat"/>
                <a:sym typeface="Montserrat"/>
              </a:rPr>
              <a:t>Phần 1</a:t>
            </a:r>
            <a:r>
              <a:rPr b="0" i="0" lang="en-GB" sz="2400" u="none" cap="none" strike="noStrike">
                <a:solidFill>
                  <a:schemeClr val="lt1"/>
                </a:solidFill>
                <a:latin typeface="Montserrat"/>
                <a:ea typeface="Montserrat"/>
                <a:cs typeface="Montserrat"/>
                <a:sym typeface="Montserrat"/>
              </a:rPr>
              <a:t>: Tổngquan về kiểm thử tự động</a:t>
            </a:r>
            <a:endParaRPr b="0" i="0" sz="24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4000"/>
              <a:buFont typeface="Montserrat"/>
              <a:buNone/>
            </a:pPr>
            <a:r>
              <a:rPr b="0" i="0" lang="en-GB" sz="2400" u="sng" cap="none" strike="noStrike">
                <a:solidFill>
                  <a:schemeClr val="lt1"/>
                </a:solidFill>
                <a:latin typeface="Montserrat"/>
                <a:ea typeface="Montserrat"/>
                <a:cs typeface="Montserrat"/>
                <a:sym typeface="Montserrat"/>
              </a:rPr>
              <a:t>Phần 2</a:t>
            </a:r>
            <a:r>
              <a:rPr b="0" i="0" lang="en-GB" sz="2400" u="none" cap="none" strike="noStrike">
                <a:solidFill>
                  <a:schemeClr val="lt1"/>
                </a:solidFill>
                <a:latin typeface="Montserrat"/>
                <a:ea typeface="Montserrat"/>
                <a:cs typeface="Montserrat"/>
                <a:sym typeface="Montserrat"/>
              </a:rPr>
              <a:t>: API</a:t>
            </a:r>
            <a:endParaRPr b="0" i="0" sz="2400" u="none" cap="none" strike="noStrike">
              <a:solidFill>
                <a:schemeClr val="lt1"/>
              </a:solidFill>
              <a:latin typeface="Montserrat"/>
              <a:ea typeface="Montserrat"/>
              <a:cs typeface="Montserrat"/>
              <a:sym typeface="Montserrat"/>
            </a:endParaRPr>
          </a:p>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2.1 : Khái niệm</a:t>
            </a:r>
            <a:endParaRPr b="0" i="0" sz="2400" u="none" cap="none" strike="noStrike">
              <a:solidFill>
                <a:schemeClr val="lt1"/>
              </a:solidFill>
              <a:latin typeface="Montserrat"/>
              <a:ea typeface="Montserrat"/>
              <a:cs typeface="Montserrat"/>
              <a:sym typeface="Montserrat"/>
            </a:endParaRPr>
          </a:p>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2.2: Kiểm thử API</a:t>
            </a:r>
            <a:endParaRPr b="0" i="0" sz="2400" u="none" cap="none" strike="noStrike">
              <a:solidFill>
                <a:schemeClr val="lt1"/>
              </a:solidFill>
              <a:latin typeface="Montserrat"/>
              <a:ea typeface="Montserrat"/>
              <a:cs typeface="Montserrat"/>
              <a:sym typeface="Montserrat"/>
            </a:endParaRPr>
          </a:p>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2.3: HTTP Request &amp; HTTP Response</a:t>
            </a:r>
            <a:endParaRPr b="0" i="0" sz="2400" u="none" cap="none" strike="noStrike">
              <a:solidFill>
                <a:schemeClr val="lt1"/>
              </a:solidFill>
              <a:latin typeface="Montserrat"/>
              <a:ea typeface="Montserrat"/>
              <a:cs typeface="Montserrat"/>
              <a:sym typeface="Montserrat"/>
            </a:endParaRPr>
          </a:p>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2.4: JSON</a:t>
            </a:r>
            <a:endParaRPr b="0" i="0" sz="24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Shape 279"/>
          <p:cNvSpPr txBox="1"/>
          <p:nvPr>
            <p:ph idx="4294967295" type="title"/>
          </p:nvPr>
        </p:nvSpPr>
        <p:spPr>
          <a:xfrm>
            <a:off x="765725" y="367425"/>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800"/>
              <a:buFont typeface="Montserrat"/>
              <a:buNone/>
            </a:pPr>
            <a:r>
              <a:rPr b="0" i="0" lang="en-GB" sz="2800" u="none" cap="none" strike="noStrike">
                <a:solidFill>
                  <a:schemeClr val="lt1"/>
                </a:solidFill>
                <a:latin typeface="Montserrat"/>
                <a:ea typeface="Montserrat"/>
                <a:cs typeface="Montserrat"/>
                <a:sym typeface="Montserrat"/>
              </a:rPr>
              <a:t>                   Mô hình Client - Server</a:t>
            </a:r>
            <a:endParaRPr b="0" i="0" sz="2800" u="none" cap="none" strike="noStrike">
              <a:solidFill>
                <a:schemeClr val="lt1"/>
              </a:solidFill>
              <a:latin typeface="Montserrat"/>
              <a:ea typeface="Montserrat"/>
              <a:cs typeface="Montserrat"/>
              <a:sym typeface="Montserrat"/>
            </a:endParaRPr>
          </a:p>
        </p:txBody>
      </p:sp>
      <p:pic>
        <p:nvPicPr>
          <p:cNvPr id="280" name="Shape 280"/>
          <p:cNvPicPr preferRelativeResize="0"/>
          <p:nvPr/>
        </p:nvPicPr>
        <p:blipFill rotWithShape="1">
          <a:blip r:embed="rId3">
            <a:alphaModFix/>
          </a:blip>
          <a:srcRect b="0" l="0" r="0" t="0"/>
          <a:stretch/>
        </p:blipFill>
        <p:spPr>
          <a:xfrm>
            <a:off x="58700" y="1807775"/>
            <a:ext cx="9026600" cy="32307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Shape 285"/>
          <p:cNvSpPr txBox="1"/>
          <p:nvPr>
            <p:ph idx="4294967295" type="title"/>
          </p:nvPr>
        </p:nvSpPr>
        <p:spPr>
          <a:xfrm>
            <a:off x="613025" y="872300"/>
            <a:ext cx="8162700" cy="3886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800"/>
              <a:buFont typeface="Montserrat"/>
              <a:buNone/>
            </a:pPr>
            <a:r>
              <a:rPr b="0" i="0" lang="en-GB" sz="3600" u="none" cap="none" strike="noStrike">
                <a:solidFill>
                  <a:schemeClr val="lt1"/>
                </a:solidFill>
                <a:latin typeface="Montserrat"/>
                <a:ea typeface="Montserrat"/>
                <a:cs typeface="Montserrat"/>
                <a:sym typeface="Montserrat"/>
              </a:rPr>
              <a:t>2.1 Khái niệm</a:t>
            </a:r>
            <a:endParaRPr b="0" i="0" sz="36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800"/>
              <a:buFont typeface="Montserrat"/>
              <a:buNone/>
            </a:pPr>
            <a:r>
              <a:t/>
            </a:r>
            <a:endParaRPr b="0" i="0" sz="3600" u="none" cap="none" strike="noStrike">
              <a:solidFill>
                <a:schemeClr val="lt1"/>
              </a:solidFill>
              <a:latin typeface="Montserrat"/>
              <a:ea typeface="Montserrat"/>
              <a:cs typeface="Montserrat"/>
              <a:sym typeface="Montserrat"/>
            </a:endParaRPr>
          </a:p>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API là cái cầu nối giữa client và server. Client có thể là máy tính, điện thoại được viết bằng các ngôn ngữ khác nhau. Server back-end cũng được viết bằng các ngôn ngữ khác nhau. Để client và server có thể nói chuyện được với nhau chúng phải giao tiếp thông qua 1 ngôn ngữ chung. Ngôn ngữ ấy chính là API. </a:t>
            </a:r>
            <a:endParaRPr b="0" i="0" sz="24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800"/>
              <a:buFont typeface="Montserrat"/>
              <a:buNone/>
            </a:pPr>
            <a:r>
              <a:t/>
            </a:r>
            <a:endParaRPr b="0" i="0" sz="36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800"/>
              <a:buFont typeface="Montserrat"/>
              <a:buNone/>
            </a:pPr>
            <a:r>
              <a:t/>
            </a:r>
            <a:endParaRPr b="0" i="0" sz="36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800"/>
              <a:buFont typeface="Montserrat"/>
              <a:buNone/>
            </a:pPr>
            <a:r>
              <a:t/>
            </a:r>
            <a:endParaRPr b="0" i="0" sz="36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Shape 290"/>
          <p:cNvSpPr txBox="1"/>
          <p:nvPr>
            <p:ph type="title"/>
          </p:nvPr>
        </p:nvSpPr>
        <p:spPr>
          <a:xfrm>
            <a:off x="799000" y="393750"/>
            <a:ext cx="8052300" cy="456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3000" u="none" cap="none" strike="noStrike">
                <a:solidFill>
                  <a:schemeClr val="lt1"/>
                </a:solidFill>
                <a:latin typeface="Montserrat"/>
                <a:ea typeface="Montserrat"/>
                <a:cs typeface="Montserrat"/>
                <a:sym typeface="Montserrat"/>
              </a:rPr>
              <a:t>2.2  Kiểm thử API</a:t>
            </a:r>
            <a:endParaRPr b="0" i="0" sz="30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3000" u="none" cap="none" strike="noStrike">
              <a:solidFill>
                <a:schemeClr val="lt1"/>
              </a:solidFill>
              <a:latin typeface="Montserrat"/>
              <a:ea typeface="Montserrat"/>
              <a:cs typeface="Montserrat"/>
              <a:sym typeface="Montserrat"/>
            </a:endParaRPr>
          </a:p>
          <a:p>
            <a:pPr indent="-419100" lvl="0" marL="457200" marR="0" rtl="0" algn="l">
              <a:lnSpc>
                <a:spcPct val="100000"/>
              </a:lnSpc>
              <a:spcBef>
                <a:spcPts val="0"/>
              </a:spcBef>
              <a:spcAft>
                <a:spcPts val="0"/>
              </a:spcAft>
              <a:buClr>
                <a:schemeClr val="lt1"/>
              </a:buClr>
              <a:buSzPts val="3000"/>
              <a:buFont typeface="Montserrat"/>
              <a:buChar char="-"/>
            </a:pPr>
            <a:r>
              <a:rPr b="0" i="0" lang="en-GB" sz="3000" u="none" cap="none" strike="noStrike">
                <a:solidFill>
                  <a:schemeClr val="lt1"/>
                </a:solidFill>
                <a:latin typeface="Montserrat"/>
                <a:ea typeface="Montserrat"/>
                <a:cs typeface="Montserrat"/>
                <a:sym typeface="Montserrat"/>
              </a:rPr>
              <a:t>Là một phần của kiểm thử tích hợp (Intergration testing) khi chưa có giao diện</a:t>
            </a:r>
            <a:endParaRPr b="0" i="0" sz="3000" u="none" cap="none" strike="noStrike">
              <a:solidFill>
                <a:schemeClr val="lt1"/>
              </a:solidFill>
              <a:latin typeface="Montserrat"/>
              <a:ea typeface="Montserrat"/>
              <a:cs typeface="Montserrat"/>
              <a:sym typeface="Montserrat"/>
            </a:endParaRPr>
          </a:p>
          <a:p>
            <a:pPr indent="-419100" lvl="0" marL="457200" marR="0" rtl="0" algn="l">
              <a:lnSpc>
                <a:spcPct val="100000"/>
              </a:lnSpc>
              <a:spcBef>
                <a:spcPts val="0"/>
              </a:spcBef>
              <a:spcAft>
                <a:spcPts val="0"/>
              </a:spcAft>
              <a:buClr>
                <a:schemeClr val="lt1"/>
              </a:buClr>
              <a:buSzPts val="3000"/>
              <a:buFont typeface="Montserrat"/>
              <a:buChar char="-"/>
            </a:pPr>
            <a:r>
              <a:rPr b="0" i="0" lang="en-GB" sz="3000" u="none" cap="none" strike="noStrike">
                <a:solidFill>
                  <a:schemeClr val="lt1"/>
                </a:solidFill>
                <a:latin typeface="Montserrat"/>
                <a:ea typeface="Montserrat"/>
                <a:cs typeface="Montserrat"/>
                <a:sym typeface="Montserrat"/>
              </a:rPr>
              <a:t>Xác định xem hệ thống có đáp ứng các yêu cầu về </a:t>
            </a:r>
            <a:r>
              <a:rPr b="1" i="0" lang="en-GB" sz="3000" u="none" cap="none" strike="noStrike">
                <a:solidFill>
                  <a:srgbClr val="FFD966"/>
                </a:solidFill>
                <a:latin typeface="Montserrat"/>
                <a:ea typeface="Montserrat"/>
                <a:cs typeface="Montserrat"/>
                <a:sym typeface="Montserrat"/>
              </a:rPr>
              <a:t>tính năng</a:t>
            </a:r>
            <a:r>
              <a:rPr b="1" i="0" lang="en-GB" sz="3000" u="none" cap="none" strike="noStrike">
                <a:solidFill>
                  <a:schemeClr val="lt1"/>
                </a:solidFill>
                <a:latin typeface="Montserrat"/>
                <a:ea typeface="Montserrat"/>
                <a:cs typeface="Montserrat"/>
                <a:sym typeface="Montserrat"/>
              </a:rPr>
              <a:t> </a:t>
            </a:r>
            <a:r>
              <a:rPr b="0" i="0" lang="en-GB" sz="3000" u="none" cap="none" strike="noStrike">
                <a:solidFill>
                  <a:schemeClr val="lt1"/>
                </a:solidFill>
                <a:latin typeface="Montserrat"/>
                <a:ea typeface="Montserrat"/>
                <a:cs typeface="Montserrat"/>
                <a:sym typeface="Montserrat"/>
              </a:rPr>
              <a:t>(functional), </a:t>
            </a:r>
            <a:r>
              <a:rPr b="1" i="0" lang="en-GB" sz="3000" u="none" cap="none" strike="noStrike">
                <a:solidFill>
                  <a:srgbClr val="FFD966"/>
                </a:solidFill>
                <a:latin typeface="Montserrat"/>
                <a:ea typeface="Montserrat"/>
                <a:cs typeface="Montserrat"/>
                <a:sym typeface="Montserrat"/>
              </a:rPr>
              <a:t>hiệu suất</a:t>
            </a:r>
            <a:r>
              <a:rPr b="0" i="0" lang="en-GB" sz="3000" u="none" cap="none" strike="noStrike">
                <a:solidFill>
                  <a:srgbClr val="FFE599"/>
                </a:solidFill>
                <a:latin typeface="Montserrat"/>
                <a:ea typeface="Montserrat"/>
                <a:cs typeface="Montserrat"/>
                <a:sym typeface="Montserrat"/>
              </a:rPr>
              <a:t> </a:t>
            </a:r>
            <a:r>
              <a:rPr b="0" i="0" lang="en-GB" sz="3000" u="none" cap="none" strike="noStrike">
                <a:solidFill>
                  <a:schemeClr val="lt1"/>
                </a:solidFill>
                <a:latin typeface="Montserrat"/>
                <a:ea typeface="Montserrat"/>
                <a:cs typeface="Montserrat"/>
                <a:sym typeface="Montserrat"/>
              </a:rPr>
              <a:t>(performance)  và </a:t>
            </a:r>
            <a:r>
              <a:rPr b="1" i="0" lang="en-GB" sz="3000" u="none" cap="none" strike="noStrike">
                <a:solidFill>
                  <a:srgbClr val="FFD966"/>
                </a:solidFill>
                <a:latin typeface="Montserrat"/>
                <a:ea typeface="Montserrat"/>
                <a:cs typeface="Montserrat"/>
                <a:sym typeface="Montserrat"/>
              </a:rPr>
              <a:t>bảo mật </a:t>
            </a:r>
            <a:r>
              <a:rPr b="0" i="0" lang="en-GB" sz="3000" u="none" cap="none" strike="noStrike">
                <a:solidFill>
                  <a:schemeClr val="lt1"/>
                </a:solidFill>
                <a:latin typeface="Montserrat"/>
                <a:ea typeface="Montserrat"/>
                <a:cs typeface="Montserrat"/>
                <a:sym typeface="Montserrat"/>
              </a:rPr>
              <a:t>(security) hay không</a:t>
            </a:r>
            <a:endParaRPr b="0" i="0" sz="30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Shape 295"/>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1" i="0" lang="en-GB" sz="3000" u="none" cap="none" strike="noStrike">
                <a:solidFill>
                  <a:schemeClr val="lt1"/>
                </a:solidFill>
                <a:latin typeface="Montserrat"/>
                <a:ea typeface="Montserrat"/>
                <a:cs typeface="Montserrat"/>
                <a:sym typeface="Montserrat"/>
              </a:rPr>
              <a:t>Vì sao cần kiểm thử API?</a:t>
            </a:r>
            <a:endParaRPr b="1" i="0" sz="3000" u="none" cap="none" strike="noStrike">
              <a:solidFill>
                <a:schemeClr val="lt1"/>
              </a:solidFill>
              <a:latin typeface="Montserrat"/>
              <a:ea typeface="Montserrat"/>
              <a:cs typeface="Montserrat"/>
              <a:sym typeface="Montserrat"/>
            </a:endParaRPr>
          </a:p>
        </p:txBody>
      </p:sp>
      <p:sp>
        <p:nvSpPr>
          <p:cNvPr id="296" name="Shape 296"/>
          <p:cNvSpPr txBox="1"/>
          <p:nvPr>
            <p:ph type="title"/>
          </p:nvPr>
        </p:nvSpPr>
        <p:spPr>
          <a:xfrm>
            <a:off x="1052550" y="1537750"/>
            <a:ext cx="7948500" cy="32745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QC/Tester hiểu sâu hơn về hệ thống nên có thể phân tích và tìm bug hiệu quả hơn</a:t>
            </a:r>
            <a:endParaRPr b="0" i="0" sz="2400" u="none" cap="none" strike="noStrike">
              <a:solidFill>
                <a:schemeClr val="lt1"/>
              </a:solidFill>
              <a:latin typeface="Montserrat"/>
              <a:ea typeface="Montserrat"/>
              <a:cs typeface="Montserrat"/>
              <a:sym typeface="Montserrat"/>
            </a:endParaRPr>
          </a:p>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Có thể tìm và ngăn chặn Bug sớm hơn thay vì chờ Team Client và Server xong mới có Build test. Đúng với tiêu chí của Agile</a:t>
            </a:r>
            <a:endParaRPr b="0" i="0" sz="2400" u="none" cap="none" strike="noStrike">
              <a:solidFill>
                <a:schemeClr val="lt1"/>
              </a:solidFill>
              <a:latin typeface="Montserrat"/>
              <a:ea typeface="Montserrat"/>
              <a:cs typeface="Montserrat"/>
              <a:sym typeface="Montserrat"/>
            </a:endParaRPr>
          </a:p>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Các dự án yêu cầu kết nối hệ thống qua API (hoàn toàn không có Client) . Test API là lựa chọn duy nhất.</a:t>
            </a:r>
            <a:endParaRPr b="0" i="0" sz="24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Shape 30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2400" u="none" cap="none" strike="noStrike">
                <a:solidFill>
                  <a:schemeClr val="lt1"/>
                </a:solidFill>
                <a:latin typeface="Montserrat"/>
                <a:ea typeface="Montserrat"/>
                <a:cs typeface="Montserrat"/>
                <a:sym typeface="Montserrat"/>
              </a:rPr>
              <a:t>Một số Tool kiểm thử API</a:t>
            </a:r>
            <a:endParaRPr b="0" i="0" sz="2400" u="none" cap="none" strike="noStrike">
              <a:solidFill>
                <a:schemeClr val="lt1"/>
              </a:solidFill>
              <a:latin typeface="Montserrat"/>
              <a:ea typeface="Montserrat"/>
              <a:cs typeface="Montserrat"/>
              <a:sym typeface="Montserrat"/>
            </a:endParaRPr>
          </a:p>
        </p:txBody>
      </p:sp>
      <p:sp>
        <p:nvSpPr>
          <p:cNvPr id="302" name="Shape 302"/>
          <p:cNvSpPr txBox="1"/>
          <p:nvPr>
            <p:ph type="title"/>
          </p:nvPr>
        </p:nvSpPr>
        <p:spPr>
          <a:xfrm>
            <a:off x="866625" y="1405175"/>
            <a:ext cx="7038900" cy="34335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Postman</a:t>
            </a:r>
            <a:endParaRPr b="0" i="0" sz="2400" u="none" cap="none" strike="noStrike">
              <a:solidFill>
                <a:schemeClr val="lt1"/>
              </a:solidFill>
              <a:latin typeface="Montserrat"/>
              <a:ea typeface="Montserrat"/>
              <a:cs typeface="Montserrat"/>
              <a:sym typeface="Montserrat"/>
            </a:endParaRPr>
          </a:p>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Jmeter</a:t>
            </a:r>
            <a:endParaRPr b="0" i="0" sz="2400" u="none" cap="none" strike="noStrike">
              <a:solidFill>
                <a:schemeClr val="lt1"/>
              </a:solidFill>
              <a:latin typeface="Montserrat"/>
              <a:ea typeface="Montserrat"/>
              <a:cs typeface="Montserrat"/>
              <a:sym typeface="Montserrat"/>
            </a:endParaRPr>
          </a:p>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Rest API</a:t>
            </a:r>
            <a:endParaRPr b="0" i="0" sz="2400" u="none" cap="none" strike="noStrike">
              <a:solidFill>
                <a:schemeClr val="lt1"/>
              </a:solidFill>
              <a:latin typeface="Montserrat"/>
              <a:ea typeface="Montserrat"/>
              <a:cs typeface="Montserrat"/>
              <a:sym typeface="Montserrat"/>
            </a:endParaRPr>
          </a:p>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SOAPUI</a:t>
            </a:r>
            <a:endParaRPr b="0" i="0" sz="2400" u="none" cap="none" strike="noStrike">
              <a:solidFill>
                <a:schemeClr val="lt1"/>
              </a:solidFill>
              <a:latin typeface="Montserrat"/>
              <a:ea typeface="Montserrat"/>
              <a:cs typeface="Montserrat"/>
              <a:sym typeface="Montserrat"/>
            </a:endParaRPr>
          </a:p>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a:t>
            </a:r>
            <a:endParaRPr b="0" i="0" sz="24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Shape 307"/>
          <p:cNvSpPr txBox="1"/>
          <p:nvPr>
            <p:ph type="title"/>
          </p:nvPr>
        </p:nvSpPr>
        <p:spPr>
          <a:xfrm>
            <a:off x="1297500" y="221425"/>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3000" u="none" cap="none" strike="noStrike">
                <a:solidFill>
                  <a:schemeClr val="lt1"/>
                </a:solidFill>
                <a:latin typeface="Montserrat"/>
                <a:ea typeface="Montserrat"/>
                <a:cs typeface="Montserrat"/>
                <a:sym typeface="Montserrat"/>
              </a:rPr>
              <a:t>2.3 HTTP Request</a:t>
            </a:r>
            <a:endParaRPr b="0" i="0" sz="3000" u="none" cap="none" strike="noStrike">
              <a:solidFill>
                <a:schemeClr val="lt1"/>
              </a:solidFill>
              <a:latin typeface="Montserrat"/>
              <a:ea typeface="Montserrat"/>
              <a:cs typeface="Montserrat"/>
              <a:sym typeface="Montserrat"/>
            </a:endParaRPr>
          </a:p>
        </p:txBody>
      </p:sp>
      <p:sp>
        <p:nvSpPr>
          <p:cNvPr id="308" name="Shape 308"/>
          <p:cNvSpPr txBox="1"/>
          <p:nvPr/>
        </p:nvSpPr>
        <p:spPr>
          <a:xfrm>
            <a:off x="318725" y="1235850"/>
            <a:ext cx="2941500" cy="3716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p:txBody>
      </p:sp>
      <p:pic>
        <p:nvPicPr>
          <p:cNvPr id="309" name="Shape 309"/>
          <p:cNvPicPr preferRelativeResize="0"/>
          <p:nvPr/>
        </p:nvPicPr>
        <p:blipFill rotWithShape="1">
          <a:blip r:embed="rId3">
            <a:alphaModFix/>
          </a:blip>
          <a:srcRect b="0" l="0" r="0" t="0"/>
          <a:stretch/>
        </p:blipFill>
        <p:spPr>
          <a:xfrm>
            <a:off x="3033514" y="1076775"/>
            <a:ext cx="5795286" cy="3875775"/>
          </a:xfrm>
          <a:prstGeom prst="rect">
            <a:avLst/>
          </a:prstGeom>
          <a:noFill/>
          <a:ln>
            <a:noFill/>
          </a:ln>
        </p:spPr>
      </p:pic>
      <p:sp>
        <p:nvSpPr>
          <p:cNvPr id="310" name="Shape 310"/>
          <p:cNvSpPr txBox="1"/>
          <p:nvPr>
            <p:ph type="title"/>
          </p:nvPr>
        </p:nvSpPr>
        <p:spPr>
          <a:xfrm>
            <a:off x="391150" y="1531350"/>
            <a:ext cx="2292900" cy="31257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Thành phần của HTTP Request</a:t>
            </a:r>
            <a:endParaRPr b="0" i="0" sz="24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Shape 315"/>
          <p:cNvSpPr txBox="1"/>
          <p:nvPr>
            <p:ph idx="1" type="body"/>
          </p:nvPr>
        </p:nvSpPr>
        <p:spPr>
          <a:xfrm>
            <a:off x="603125" y="1429875"/>
            <a:ext cx="8185800" cy="14298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chemeClr val="lt1"/>
              </a:buClr>
              <a:buSzPts val="3000"/>
              <a:buFont typeface="Lato"/>
              <a:buChar char="-"/>
            </a:pPr>
            <a:r>
              <a:rPr b="0" i="0" lang="en-GB" sz="3000" u="none" cap="none" strike="noStrike">
                <a:solidFill>
                  <a:schemeClr val="lt1"/>
                </a:solidFill>
                <a:latin typeface="Lato"/>
                <a:ea typeface="Lato"/>
                <a:cs typeface="Lato"/>
                <a:sym typeface="Lato"/>
              </a:rPr>
              <a:t>Địa chỉ định vị để truy xuất tài nguyên</a:t>
            </a:r>
            <a:endParaRPr b="0" i="0" sz="3000" u="none" cap="none" strike="noStrike">
              <a:solidFill>
                <a:schemeClr val="lt1"/>
              </a:solidFill>
              <a:latin typeface="Lato"/>
              <a:ea typeface="Lato"/>
              <a:cs typeface="Lato"/>
              <a:sym typeface="Lato"/>
            </a:endParaRPr>
          </a:p>
          <a:p>
            <a:pPr indent="-419100" lvl="0" marL="457200" marR="0" rtl="0" algn="l">
              <a:lnSpc>
                <a:spcPct val="115000"/>
              </a:lnSpc>
              <a:spcBef>
                <a:spcPts val="0"/>
              </a:spcBef>
              <a:spcAft>
                <a:spcPts val="0"/>
              </a:spcAft>
              <a:buClr>
                <a:schemeClr val="lt1"/>
              </a:buClr>
              <a:buSzPts val="3000"/>
              <a:buFont typeface="Lato"/>
              <a:buChar char="-"/>
            </a:pPr>
            <a:r>
              <a:rPr b="0" i="0" lang="en-GB" sz="3000" u="none" cap="none" strike="noStrike">
                <a:solidFill>
                  <a:schemeClr val="lt1"/>
                </a:solidFill>
                <a:latin typeface="Lato"/>
                <a:ea typeface="Lato"/>
                <a:cs typeface="Lato"/>
                <a:sym typeface="Lato"/>
              </a:rPr>
              <a:t>Thành phần: </a:t>
            </a:r>
            <a:endParaRPr b="0" i="0" sz="3000" u="none" cap="none" strike="noStrike">
              <a:solidFill>
                <a:schemeClr val="lt1"/>
              </a:solidFill>
              <a:latin typeface="Lato"/>
              <a:ea typeface="Lato"/>
              <a:cs typeface="Lato"/>
              <a:sym typeface="Lato"/>
            </a:endParaRPr>
          </a:p>
        </p:txBody>
      </p:sp>
      <p:pic>
        <p:nvPicPr>
          <p:cNvPr id="316" name="Shape 316"/>
          <p:cNvPicPr preferRelativeResize="0"/>
          <p:nvPr/>
        </p:nvPicPr>
        <p:blipFill rotWithShape="1">
          <a:blip r:embed="rId3">
            <a:alphaModFix/>
          </a:blip>
          <a:srcRect b="0" l="0" r="0" t="0"/>
          <a:stretch/>
        </p:blipFill>
        <p:spPr>
          <a:xfrm>
            <a:off x="603125" y="3148350"/>
            <a:ext cx="7620000" cy="1343025"/>
          </a:xfrm>
          <a:prstGeom prst="rect">
            <a:avLst/>
          </a:prstGeom>
          <a:noFill/>
          <a:ln>
            <a:noFill/>
          </a:ln>
        </p:spPr>
      </p:pic>
      <p:sp>
        <p:nvSpPr>
          <p:cNvPr id="317" name="Shape 317"/>
          <p:cNvSpPr txBox="1"/>
          <p:nvPr>
            <p:ph idx="1" type="body"/>
          </p:nvPr>
        </p:nvSpPr>
        <p:spPr>
          <a:xfrm>
            <a:off x="1053825" y="583275"/>
            <a:ext cx="5486400" cy="8466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15000"/>
              </a:lnSpc>
              <a:spcBef>
                <a:spcPts val="0"/>
              </a:spcBef>
              <a:spcAft>
                <a:spcPts val="0"/>
              </a:spcAft>
              <a:buClr>
                <a:schemeClr val="lt1"/>
              </a:buClr>
              <a:buSzPts val="2400"/>
              <a:buFont typeface="Lato"/>
              <a:buAutoNum type="arabicPeriod"/>
            </a:pPr>
            <a:r>
              <a:rPr b="1" i="0" lang="en-GB" sz="2400" u="none" cap="none" strike="noStrike">
                <a:solidFill>
                  <a:schemeClr val="lt1"/>
                </a:solidFill>
                <a:latin typeface="Lato"/>
                <a:ea typeface="Lato"/>
                <a:cs typeface="Lato"/>
                <a:sym typeface="Lato"/>
              </a:rPr>
              <a:t>URL (Uniform Resource Locator)</a:t>
            </a:r>
            <a:endParaRPr b="1" i="0" sz="2400" u="none" cap="none" strike="noStrike">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Shape 32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1" i="0" lang="en-GB" sz="2400" u="none" cap="none" strike="noStrike">
                <a:solidFill>
                  <a:schemeClr val="lt1"/>
                </a:solidFill>
                <a:latin typeface="Montserrat"/>
                <a:ea typeface="Montserrat"/>
                <a:cs typeface="Montserrat"/>
                <a:sym typeface="Montserrat"/>
              </a:rPr>
              <a:t>2. METHOD</a:t>
            </a:r>
            <a:endParaRPr b="1" i="0" sz="2400" u="none" cap="none" strike="noStrike">
              <a:solidFill>
                <a:schemeClr val="lt1"/>
              </a:solidFill>
              <a:latin typeface="Montserrat"/>
              <a:ea typeface="Montserrat"/>
              <a:cs typeface="Montserrat"/>
              <a:sym typeface="Montserrat"/>
            </a:endParaRPr>
          </a:p>
        </p:txBody>
      </p:sp>
      <p:sp>
        <p:nvSpPr>
          <p:cNvPr id="323" name="Shape 323"/>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1300"/>
              <a:buFont typeface="Lato"/>
              <a:buNone/>
            </a:pPr>
            <a:r>
              <a:rPr b="0" i="0" lang="en-GB" sz="3000" u="none" cap="none" strike="noStrike">
                <a:solidFill>
                  <a:schemeClr val="lt1"/>
                </a:solidFill>
                <a:latin typeface="Arial"/>
                <a:ea typeface="Arial"/>
                <a:cs typeface="Arial"/>
                <a:sym typeface="Arial"/>
              </a:rPr>
              <a:t>POST -  Create: Tạo dữ liệu mới</a:t>
            </a:r>
            <a:endParaRPr b="0" i="0" sz="3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1300"/>
              <a:buFont typeface="Lato"/>
              <a:buNone/>
            </a:pPr>
            <a:r>
              <a:rPr b="0" i="0" lang="en-GB" sz="3000" u="none" cap="none" strike="noStrike">
                <a:solidFill>
                  <a:schemeClr val="lt1"/>
                </a:solidFill>
                <a:latin typeface="Arial"/>
                <a:ea typeface="Arial"/>
                <a:cs typeface="Arial"/>
                <a:sym typeface="Arial"/>
              </a:rPr>
              <a:t>GET - Read: Lấy dữ liệu về</a:t>
            </a:r>
            <a:endParaRPr b="0" i="0" sz="3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1300"/>
              <a:buFont typeface="Lato"/>
              <a:buNone/>
            </a:pPr>
            <a:r>
              <a:rPr b="0" i="0" lang="en-GB" sz="3000" u="none" cap="none" strike="noStrike">
                <a:solidFill>
                  <a:schemeClr val="lt1"/>
                </a:solidFill>
                <a:latin typeface="Arial"/>
                <a:ea typeface="Arial"/>
                <a:cs typeface="Arial"/>
                <a:sym typeface="Arial"/>
              </a:rPr>
              <a:t>PUT / PATCH - Update: Cập nhật dữ liệu</a:t>
            </a:r>
            <a:endParaRPr b="0" i="0" sz="3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1300"/>
              <a:buFont typeface="Lato"/>
              <a:buNone/>
            </a:pPr>
            <a:r>
              <a:rPr b="0" i="0" lang="en-GB" sz="3000" u="none" cap="none" strike="noStrike">
                <a:solidFill>
                  <a:schemeClr val="lt1"/>
                </a:solidFill>
                <a:latin typeface="Arial"/>
                <a:ea typeface="Arial"/>
                <a:cs typeface="Arial"/>
                <a:sym typeface="Arial"/>
              </a:rPr>
              <a:t>DELETE - Delete: Xoá dữ liệu</a:t>
            </a:r>
            <a:endParaRPr b="0" i="0" sz="3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1300"/>
              <a:buFont typeface="Lato"/>
              <a:buNone/>
            </a:pPr>
            <a:r>
              <a:rPr b="0" i="0" lang="en-GB" sz="3000" u="none" cap="none" strike="noStrike">
                <a:solidFill>
                  <a:schemeClr val="lt1"/>
                </a:solidFill>
                <a:latin typeface="Arial"/>
                <a:ea typeface="Arial"/>
                <a:cs typeface="Arial"/>
                <a:sym typeface="Arial"/>
              </a:rPr>
              <a:t>HEAD, OPTIONS,..</a:t>
            </a:r>
            <a:endParaRPr b="0" i="0" sz="3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1300"/>
              <a:buFont typeface="Lato"/>
              <a:buNone/>
            </a:pPr>
            <a:r>
              <a:rPr b="0" i="0" lang="en-GB" sz="3000" u="none" cap="none" strike="noStrike">
                <a:solidFill>
                  <a:schemeClr val="lt1"/>
                </a:solidFill>
                <a:latin typeface="Arial"/>
                <a:ea typeface="Arial"/>
                <a:cs typeface="Arial"/>
                <a:sym typeface="Arial"/>
              </a:rPr>
              <a:t>….</a:t>
            </a:r>
            <a:endParaRPr b="0" i="0" sz="3000" u="none" cap="none" strike="noStrike">
              <a:solidFill>
                <a:schemeClr val="lt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Shape 32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1" i="0" lang="en-GB" sz="2400" u="none" cap="none" strike="noStrike">
                <a:solidFill>
                  <a:schemeClr val="lt1"/>
                </a:solidFill>
                <a:latin typeface="Montserrat"/>
                <a:ea typeface="Montserrat"/>
                <a:cs typeface="Montserrat"/>
                <a:sym typeface="Montserrat"/>
              </a:rPr>
              <a:t>3. HEADERS</a:t>
            </a:r>
            <a:endParaRPr b="1" i="0" sz="2400" u="none" cap="none" strike="noStrike">
              <a:solidFill>
                <a:schemeClr val="lt1"/>
              </a:solidFill>
              <a:latin typeface="Montserrat"/>
              <a:ea typeface="Montserrat"/>
              <a:cs typeface="Montserrat"/>
              <a:sym typeface="Montserrat"/>
            </a:endParaRPr>
          </a:p>
        </p:txBody>
      </p:sp>
      <p:sp>
        <p:nvSpPr>
          <p:cNvPr id="329" name="Shape 329"/>
          <p:cNvSpPr txBox="1"/>
          <p:nvPr>
            <p:ph idx="1" type="body"/>
          </p:nvPr>
        </p:nvSpPr>
        <p:spPr>
          <a:xfrm>
            <a:off x="1297500" y="1307850"/>
            <a:ext cx="7038900" cy="291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1"/>
              </a:buClr>
              <a:buSzPts val="1300"/>
              <a:buFont typeface="Lato"/>
              <a:buNone/>
            </a:pPr>
            <a:r>
              <a:rPr b="0" i="0" lang="en-GB" sz="2400" u="none" cap="none" strike="noStrike">
                <a:solidFill>
                  <a:schemeClr val="lt1"/>
                </a:solidFill>
                <a:latin typeface="Lato"/>
                <a:ea typeface="Lato"/>
                <a:cs typeface="Lato"/>
                <a:sym typeface="Lato"/>
              </a:rPr>
              <a:t>Cung cấp thông tin cho việc xử lý Request và Response</a:t>
            </a:r>
            <a:endParaRPr b="0" i="0" sz="2400" u="none" cap="none" strike="noStrike">
              <a:solidFill>
                <a:schemeClr val="lt1"/>
              </a:solidFill>
              <a:latin typeface="Lato"/>
              <a:ea typeface="Lato"/>
              <a:cs typeface="Lato"/>
              <a:sym typeface="Lato"/>
            </a:endParaRPr>
          </a:p>
          <a:p>
            <a:pPr indent="0" lvl="0" marL="0" marR="0" rtl="0" algn="l">
              <a:lnSpc>
                <a:spcPct val="115000"/>
              </a:lnSpc>
              <a:spcBef>
                <a:spcPts val="1600"/>
              </a:spcBef>
              <a:spcAft>
                <a:spcPts val="0"/>
              </a:spcAft>
              <a:buClr>
                <a:schemeClr val="lt1"/>
              </a:buClr>
              <a:buSzPts val="1300"/>
              <a:buFont typeface="Lato"/>
              <a:buNone/>
            </a:pPr>
            <a:r>
              <a:rPr b="0" i="0" lang="en-GB" sz="2400" u="none" cap="none" strike="noStrike">
                <a:solidFill>
                  <a:schemeClr val="lt1"/>
                </a:solidFill>
                <a:latin typeface="Lato"/>
                <a:ea typeface="Lato"/>
                <a:cs typeface="Lato"/>
                <a:sym typeface="Lato"/>
              </a:rPr>
              <a:t>Vd: Content-type: application/json</a:t>
            </a:r>
            <a:endParaRPr b="0" i="0" sz="2400" u="none" cap="none" strike="noStrike">
              <a:solidFill>
                <a:schemeClr val="lt1"/>
              </a:solidFill>
              <a:latin typeface="Lato"/>
              <a:ea typeface="Lato"/>
              <a:cs typeface="Lato"/>
              <a:sym typeface="Lato"/>
            </a:endParaRPr>
          </a:p>
          <a:p>
            <a:pPr indent="0" lvl="0" marL="0" marR="0" rtl="0" algn="l">
              <a:lnSpc>
                <a:spcPct val="115000"/>
              </a:lnSpc>
              <a:spcBef>
                <a:spcPts val="1600"/>
              </a:spcBef>
              <a:spcAft>
                <a:spcPts val="0"/>
              </a:spcAft>
              <a:buClr>
                <a:schemeClr val="lt1"/>
              </a:buClr>
              <a:buSzPts val="1300"/>
              <a:buFont typeface="Lato"/>
              <a:buNone/>
            </a:pPr>
            <a:r>
              <a:rPr b="0" i="0" lang="en-GB" sz="2400" u="sng" cap="none" strike="noStrike">
                <a:solidFill>
                  <a:schemeClr val="lt1"/>
                </a:solidFill>
                <a:latin typeface="Lato"/>
                <a:ea typeface="Lato"/>
                <a:cs typeface="Lato"/>
                <a:sym typeface="Lato"/>
              </a:rPr>
              <a:t>Giải thích</a:t>
            </a:r>
            <a:r>
              <a:rPr b="0" i="0" lang="en-GB" sz="2400" u="none" cap="none" strike="noStrike">
                <a:solidFill>
                  <a:schemeClr val="lt1"/>
                </a:solidFill>
                <a:latin typeface="Lato"/>
                <a:ea typeface="Lato"/>
                <a:cs typeface="Lato"/>
                <a:sym typeface="Lato"/>
              </a:rPr>
              <a:t>: định dạng kiểu dữ liệu khi Client và Server nói chuyện với nhau là Json (key:value)</a:t>
            </a:r>
            <a:endParaRPr b="0" i="0" sz="2400" u="none" cap="none" strike="noStrike">
              <a:solidFill>
                <a:schemeClr val="lt1"/>
              </a:solidFill>
              <a:latin typeface="Lato"/>
              <a:ea typeface="Lato"/>
              <a:cs typeface="Lato"/>
              <a:sym typeface="Lato"/>
            </a:endParaRPr>
          </a:p>
          <a:p>
            <a:pPr indent="0" lvl="0" marL="0" marR="0" rtl="0" algn="l">
              <a:lnSpc>
                <a:spcPct val="115000"/>
              </a:lnSpc>
              <a:spcBef>
                <a:spcPts val="1600"/>
              </a:spcBef>
              <a:spcAft>
                <a:spcPts val="1600"/>
              </a:spcAft>
              <a:buClr>
                <a:schemeClr val="lt1"/>
              </a:buClr>
              <a:buSzPts val="1300"/>
              <a:buFont typeface="Lato"/>
              <a:buNone/>
            </a:pPr>
            <a:r>
              <a:t/>
            </a:r>
            <a:endParaRPr b="0" i="0" sz="2400" u="none" cap="none" strike="noStrike">
              <a:solidFill>
                <a:schemeClr val="l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Shape 33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1" i="0" lang="en-GB" sz="2400" u="none" cap="none" strike="noStrike">
                <a:solidFill>
                  <a:schemeClr val="lt1"/>
                </a:solidFill>
                <a:latin typeface="Montserrat"/>
                <a:ea typeface="Montserrat"/>
                <a:cs typeface="Montserrat"/>
                <a:sym typeface="Montserrat"/>
              </a:rPr>
              <a:t>4. BODY</a:t>
            </a:r>
            <a:endParaRPr b="1" i="0" sz="2400" u="none" cap="none" strike="noStrike">
              <a:solidFill>
                <a:schemeClr val="lt1"/>
              </a:solidFill>
              <a:latin typeface="Montserrat"/>
              <a:ea typeface="Montserrat"/>
              <a:cs typeface="Montserrat"/>
              <a:sym typeface="Montserrat"/>
            </a:endParaRPr>
          </a:p>
        </p:txBody>
      </p:sp>
      <p:sp>
        <p:nvSpPr>
          <p:cNvPr id="335" name="Shape 335"/>
          <p:cNvSpPr txBox="1"/>
          <p:nvPr>
            <p:ph idx="1" type="body"/>
          </p:nvPr>
        </p:nvSpPr>
        <p:spPr>
          <a:xfrm>
            <a:off x="1191450" y="980975"/>
            <a:ext cx="7038900" cy="4860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15000"/>
              </a:lnSpc>
              <a:spcBef>
                <a:spcPts val="0"/>
              </a:spcBef>
              <a:spcAft>
                <a:spcPts val="0"/>
              </a:spcAft>
              <a:buClr>
                <a:schemeClr val="lt1"/>
              </a:buClr>
              <a:buSzPts val="2400"/>
              <a:buFont typeface="Lato"/>
              <a:buChar char="-"/>
            </a:pPr>
            <a:r>
              <a:rPr b="0" i="0" lang="en-GB" sz="2400" u="none" cap="none" strike="noStrike">
                <a:solidFill>
                  <a:schemeClr val="lt1"/>
                </a:solidFill>
                <a:latin typeface="Lato"/>
                <a:ea typeface="Lato"/>
                <a:cs typeface="Lato"/>
                <a:sym typeface="Lato"/>
              </a:rPr>
              <a:t>Thông tin User gửi lên server</a:t>
            </a:r>
            <a:endParaRPr b="0" i="0" sz="2400" u="none" cap="none" strike="noStrike">
              <a:solidFill>
                <a:schemeClr val="lt1"/>
              </a:solidFill>
              <a:latin typeface="Lato"/>
              <a:ea typeface="Lato"/>
              <a:cs typeface="Lato"/>
              <a:sym typeface="Lato"/>
            </a:endParaRPr>
          </a:p>
          <a:p>
            <a:pPr indent="0" lvl="0" marL="0" marR="0" rtl="0" algn="l">
              <a:lnSpc>
                <a:spcPct val="115000"/>
              </a:lnSpc>
              <a:spcBef>
                <a:spcPts val="1600"/>
              </a:spcBef>
              <a:spcAft>
                <a:spcPts val="1600"/>
              </a:spcAft>
              <a:buClr>
                <a:schemeClr val="lt1"/>
              </a:buClr>
              <a:buSzPts val="1300"/>
              <a:buFont typeface="Lato"/>
              <a:buNone/>
            </a:pPr>
            <a:r>
              <a:t/>
            </a:r>
            <a:endParaRPr b="0" i="0" sz="1300" u="none" cap="none" strike="noStrike">
              <a:solidFill>
                <a:schemeClr val="lt1"/>
              </a:solidFill>
              <a:latin typeface="Lato"/>
              <a:ea typeface="Lato"/>
              <a:cs typeface="Lato"/>
              <a:sym typeface="Lato"/>
            </a:endParaRPr>
          </a:p>
        </p:txBody>
      </p:sp>
      <p:pic>
        <p:nvPicPr>
          <p:cNvPr id="336" name="Shape 336"/>
          <p:cNvPicPr preferRelativeResize="0"/>
          <p:nvPr/>
        </p:nvPicPr>
        <p:blipFill rotWithShape="1">
          <a:blip r:embed="rId3">
            <a:alphaModFix/>
          </a:blip>
          <a:srcRect b="0" l="0" r="0" t="0"/>
          <a:stretch/>
        </p:blipFill>
        <p:spPr>
          <a:xfrm>
            <a:off x="927950" y="1495350"/>
            <a:ext cx="7408450" cy="3575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Shape 233"/>
          <p:cNvSpPr txBox="1"/>
          <p:nvPr>
            <p:ph type="ctrTitle"/>
          </p:nvPr>
        </p:nvSpPr>
        <p:spPr>
          <a:xfrm>
            <a:off x="2479000" y="203450"/>
            <a:ext cx="6267900" cy="205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4000"/>
              <a:buFont typeface="Montserrat"/>
              <a:buNone/>
            </a:pPr>
            <a:r>
              <a:rPr b="0" i="0" lang="en-GB" sz="4000" u="none" cap="none" strike="noStrike">
                <a:solidFill>
                  <a:schemeClr val="lt1"/>
                </a:solidFill>
                <a:latin typeface="Montserrat"/>
                <a:ea typeface="Montserrat"/>
                <a:cs typeface="Montserrat"/>
                <a:sym typeface="Montserrat"/>
              </a:rPr>
              <a:t> Phần 1: Tổng quan về kiểm thử tự động</a:t>
            </a:r>
            <a:endParaRPr b="0" i="0" sz="40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4000"/>
              <a:buFont typeface="Montserrat"/>
              <a:buNone/>
            </a:pPr>
            <a:r>
              <a:t/>
            </a:r>
            <a:endParaRPr b="0" i="0" sz="40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4000"/>
              <a:buFont typeface="Montserrat"/>
              <a:buNone/>
            </a:pPr>
            <a:r>
              <a:t/>
            </a:r>
            <a:endParaRPr b="0" i="0" sz="4000" u="none" cap="none" strike="noStrike">
              <a:solidFill>
                <a:schemeClr val="lt1"/>
              </a:solidFill>
              <a:latin typeface="Montserrat"/>
              <a:ea typeface="Montserrat"/>
              <a:cs typeface="Montserrat"/>
              <a:sym typeface="Montserrat"/>
            </a:endParaRPr>
          </a:p>
        </p:txBody>
      </p:sp>
      <p:sp>
        <p:nvSpPr>
          <p:cNvPr id="234" name="Shape 234"/>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lt1"/>
              </a:buClr>
              <a:buSzPts val="1300"/>
              <a:buFont typeface="Lato"/>
              <a:buNone/>
            </a:pPr>
            <a:r>
              <a:rPr b="0" i="0" lang="en-GB" sz="1300" u="none" cap="none" strike="noStrike">
                <a:solidFill>
                  <a:schemeClr val="lt1"/>
                </a:solidFill>
                <a:latin typeface="Lato"/>
                <a:ea typeface="Lato"/>
                <a:cs typeface="Lato"/>
                <a:sym typeface="Lato"/>
              </a:rPr>
              <a:t>The best marketing tool for your business.</a:t>
            </a:r>
            <a:endParaRPr b="0" i="0" sz="1300" u="none" cap="none" strike="noStrike">
              <a:solidFill>
                <a:schemeClr val="l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Shape 341"/>
          <p:cNvSpPr txBox="1"/>
          <p:nvPr>
            <p:ph type="title"/>
          </p:nvPr>
        </p:nvSpPr>
        <p:spPr>
          <a:xfrm>
            <a:off x="1297500" y="221425"/>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1" i="0" lang="en-GB" sz="3000" u="none" cap="none" strike="noStrike">
                <a:solidFill>
                  <a:schemeClr val="lt1"/>
                </a:solidFill>
                <a:latin typeface="Montserrat"/>
                <a:ea typeface="Montserrat"/>
                <a:cs typeface="Montserrat"/>
                <a:sym typeface="Montserrat"/>
              </a:rPr>
              <a:t>             HTTP Response</a:t>
            </a:r>
            <a:endParaRPr b="1" i="0" sz="3000" u="none" cap="none" strike="noStrike">
              <a:solidFill>
                <a:schemeClr val="lt1"/>
              </a:solidFill>
              <a:latin typeface="Montserrat"/>
              <a:ea typeface="Montserrat"/>
              <a:cs typeface="Montserrat"/>
              <a:sym typeface="Montserrat"/>
            </a:endParaRPr>
          </a:p>
        </p:txBody>
      </p:sp>
      <p:sp>
        <p:nvSpPr>
          <p:cNvPr id="342" name="Shape 342"/>
          <p:cNvSpPr txBox="1"/>
          <p:nvPr/>
        </p:nvSpPr>
        <p:spPr>
          <a:xfrm>
            <a:off x="318725" y="1235850"/>
            <a:ext cx="2941500" cy="3716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p:txBody>
      </p:sp>
      <p:sp>
        <p:nvSpPr>
          <p:cNvPr id="343" name="Shape 343"/>
          <p:cNvSpPr txBox="1"/>
          <p:nvPr>
            <p:ph type="title"/>
          </p:nvPr>
        </p:nvSpPr>
        <p:spPr>
          <a:xfrm>
            <a:off x="391150" y="1531350"/>
            <a:ext cx="2292900" cy="31257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Thành phần của HTTP Response</a:t>
            </a:r>
            <a:endParaRPr b="0" i="0" sz="2400" u="none" cap="none" strike="noStrike">
              <a:solidFill>
                <a:schemeClr val="lt1"/>
              </a:solidFill>
              <a:latin typeface="Montserrat"/>
              <a:ea typeface="Montserrat"/>
              <a:cs typeface="Montserrat"/>
              <a:sym typeface="Montserrat"/>
            </a:endParaRPr>
          </a:p>
        </p:txBody>
      </p:sp>
      <p:pic>
        <p:nvPicPr>
          <p:cNvPr id="344" name="Shape 344"/>
          <p:cNvPicPr preferRelativeResize="0"/>
          <p:nvPr/>
        </p:nvPicPr>
        <p:blipFill rotWithShape="1">
          <a:blip r:embed="rId3">
            <a:alphaModFix/>
          </a:blip>
          <a:srcRect b="0" l="0" r="0" t="0"/>
          <a:stretch/>
        </p:blipFill>
        <p:spPr>
          <a:xfrm>
            <a:off x="2797950" y="918600"/>
            <a:ext cx="6193650" cy="40923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Shape 349"/>
          <p:cNvSpPr txBox="1"/>
          <p:nvPr>
            <p:ph type="title"/>
          </p:nvPr>
        </p:nvSpPr>
        <p:spPr>
          <a:xfrm>
            <a:off x="1570425" y="265900"/>
            <a:ext cx="7038900" cy="83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1" i="0" lang="en-GB" sz="3000" u="none" cap="none" strike="noStrike">
                <a:solidFill>
                  <a:schemeClr val="lt1"/>
                </a:solidFill>
                <a:latin typeface="Montserrat"/>
                <a:ea typeface="Montserrat"/>
                <a:cs typeface="Montserrat"/>
                <a:sym typeface="Montserrat"/>
              </a:rPr>
              <a:t>Response Status Code</a:t>
            </a:r>
            <a:endParaRPr b="1" i="0" sz="30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p:txBody>
      </p:sp>
      <p:graphicFrame>
        <p:nvGraphicFramePr>
          <p:cNvPr id="350" name="Shape 350"/>
          <p:cNvGraphicFramePr/>
          <p:nvPr/>
        </p:nvGraphicFramePr>
        <p:xfrm>
          <a:off x="517013" y="1146050"/>
          <a:ext cx="3000000" cy="3000000"/>
        </p:xfrm>
        <a:graphic>
          <a:graphicData uri="http://schemas.openxmlformats.org/drawingml/2006/table">
            <a:tbl>
              <a:tblPr>
                <a:noFill/>
                <a:tableStyleId>{9B42BCFC-DD59-437E-83BD-CF5FC398CBFB}</a:tableStyleId>
              </a:tblPr>
              <a:tblGrid>
                <a:gridCol w="1394100"/>
                <a:gridCol w="4012550"/>
                <a:gridCol w="2703325"/>
              </a:tblGrid>
              <a:tr h="420150">
                <a:tc>
                  <a:txBody>
                    <a:bodyPr>
                      <a:noAutofit/>
                    </a:bodyPr>
                    <a:lstStyle/>
                    <a:p>
                      <a:pPr indent="0" lvl="0" marL="0" marR="0" rtl="0" algn="ctr">
                        <a:lnSpc>
                          <a:spcPct val="100000"/>
                        </a:lnSpc>
                        <a:spcBef>
                          <a:spcPts val="0"/>
                        </a:spcBef>
                        <a:spcAft>
                          <a:spcPts val="0"/>
                        </a:spcAft>
                        <a:buClr>
                          <a:srgbClr val="000000"/>
                        </a:buClr>
                        <a:buSzPts val="1400"/>
                        <a:buFont typeface="Arial"/>
                        <a:buNone/>
                      </a:pPr>
                      <a:r>
                        <a:rPr lang="en-GB" sz="1400" u="none" cap="none" strike="noStrike">
                          <a:solidFill>
                            <a:srgbClr val="FFFFFF"/>
                          </a:solidFill>
                        </a:rPr>
                        <a:t>Status Code</a:t>
                      </a:r>
                      <a:endParaRPr sz="1400" u="none" cap="none" strike="noStrike">
                        <a:solidFill>
                          <a:srgbClr val="FFFFFF"/>
                        </a:solidFill>
                      </a:endParaRPr>
                    </a:p>
                  </a:txBody>
                  <a:tcPr marT="91425" marB="91425" marR="91425" marL="91425"/>
                </a:tc>
                <a:tc>
                  <a:txBody>
                    <a:bodyPr>
                      <a:noAutofit/>
                    </a:bodyPr>
                    <a:lstStyle/>
                    <a:p>
                      <a:pPr indent="0" lvl="0" marL="0" marR="0" rtl="0" algn="ctr">
                        <a:lnSpc>
                          <a:spcPct val="100000"/>
                        </a:lnSpc>
                        <a:spcBef>
                          <a:spcPts val="0"/>
                        </a:spcBef>
                        <a:spcAft>
                          <a:spcPts val="0"/>
                        </a:spcAft>
                        <a:buClr>
                          <a:srgbClr val="000000"/>
                        </a:buClr>
                        <a:buSzPts val="1400"/>
                        <a:buFont typeface="Arial"/>
                        <a:buNone/>
                      </a:pPr>
                      <a:r>
                        <a:rPr lang="en-GB" sz="1400" u="none" cap="none" strike="noStrike">
                          <a:solidFill>
                            <a:srgbClr val="FFFFFF"/>
                          </a:solidFill>
                        </a:rPr>
                        <a:t> Ý nghĩa</a:t>
                      </a:r>
                      <a:endParaRPr sz="1400" u="none" cap="none" strike="noStrike">
                        <a:solidFill>
                          <a:srgbClr val="FFFFFF"/>
                        </a:solidFill>
                      </a:endParaRPr>
                    </a:p>
                  </a:txBody>
                  <a:tcPr marT="91425" marB="91425" marR="91425" marL="91425"/>
                </a:tc>
                <a:tc>
                  <a:txBody>
                    <a:bodyPr>
                      <a:noAutofit/>
                    </a:bodyPr>
                    <a:lstStyle/>
                    <a:p>
                      <a:pPr indent="0" lvl="0" marL="0" marR="0" rtl="0" algn="ctr">
                        <a:lnSpc>
                          <a:spcPct val="100000"/>
                        </a:lnSpc>
                        <a:spcBef>
                          <a:spcPts val="0"/>
                        </a:spcBef>
                        <a:spcAft>
                          <a:spcPts val="0"/>
                        </a:spcAft>
                        <a:buClr>
                          <a:srgbClr val="000000"/>
                        </a:buClr>
                        <a:buSzPts val="1400"/>
                        <a:buFont typeface="Arial"/>
                        <a:buNone/>
                      </a:pPr>
                      <a:r>
                        <a:rPr lang="en-GB" sz="1400" u="none" cap="none" strike="noStrike">
                          <a:solidFill>
                            <a:srgbClr val="FFFFFF"/>
                          </a:solidFill>
                        </a:rPr>
                        <a:t>Ghi chú</a:t>
                      </a:r>
                      <a:endParaRPr sz="1400" u="none" cap="none" strike="noStrike">
                        <a:solidFill>
                          <a:srgbClr val="FFFFFF"/>
                        </a:solidFill>
                      </a:endParaRPr>
                    </a:p>
                  </a:txBody>
                  <a:tcPr marT="91425" marB="91425" marR="91425" marL="91425"/>
                </a:tc>
              </a:tr>
              <a:tr h="420150">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1xx</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Request đã được Server tiếp nhận và quá trình xử lý Request đang được tiếp tục</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100, 101</a:t>
                      </a:r>
                      <a:endParaRPr sz="1400" u="none" cap="none" strike="noStrike">
                        <a:solidFill>
                          <a:srgbClr val="FFFFFF"/>
                        </a:solidFill>
                      </a:endParaRPr>
                    </a:p>
                  </a:txBody>
                  <a:tcPr marT="91425" marB="91425" marR="91425" marL="91425"/>
                </a:tc>
              </a:tr>
              <a:tr h="420150">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2xx</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Xử lý Request thành công</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200, 201, 202</a:t>
                      </a:r>
                      <a:endParaRPr sz="1400" u="none" cap="none" strike="noStrike">
                        <a:solidFill>
                          <a:srgbClr val="FFFFFF"/>
                        </a:solidFill>
                      </a:endParaRPr>
                    </a:p>
                  </a:txBody>
                  <a:tcPr marT="91425" marB="91425" marR="91425" marL="91425"/>
                </a:tc>
              </a:tr>
              <a:tr h="420150">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3xx</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Client cần có thêm action để hoàn thành Request</a:t>
                      </a:r>
                      <a:endParaRPr sz="1400" u="none" cap="none" strike="noStrike">
                        <a:solidFill>
                          <a:srgbClr val="FFFFFF"/>
                        </a:solidFill>
                      </a:endParaRPr>
                    </a:p>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(Chuyển  hướng)</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300, 301, 302, 303, 304, 305, 306, 307</a:t>
                      </a:r>
                      <a:endParaRPr sz="1400" u="none" cap="none" strike="noStrike">
                        <a:solidFill>
                          <a:srgbClr val="FFFFFF"/>
                        </a:solidFill>
                      </a:endParaRPr>
                    </a:p>
                  </a:txBody>
                  <a:tcPr marT="91425" marB="91425" marR="91425" marL="91425"/>
                </a:tc>
              </a:tr>
              <a:tr h="459200">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4xx</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Lỗi từ phía Client. Thông tin Request gửi lên Server chưa đúng.</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400, 401, 404, 405, 407, 409, 410, 411, 412, 413, 414, 415, 416, 417, 418, 421, 429, 431</a:t>
                      </a:r>
                      <a:endParaRPr sz="1400" u="none" cap="none" strike="noStrike">
                        <a:solidFill>
                          <a:srgbClr val="FFFFFF"/>
                        </a:solidFill>
                      </a:endParaRPr>
                    </a:p>
                  </a:txBody>
                  <a:tcPr marT="91425" marB="91425" marR="91425" marL="91425"/>
                </a:tc>
              </a:tr>
              <a:tr h="302250">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5xx</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Lỗi từ phía Server</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500, 501, 502, 504, 505, 511</a:t>
                      </a:r>
                      <a:endParaRPr sz="1400" u="none" cap="none" strike="noStrike">
                        <a:solidFill>
                          <a:srgbClr val="FFFFFF"/>
                        </a:solidFill>
                      </a:endParaRPr>
                    </a:p>
                  </a:txBody>
                  <a:tcPr marT="91425" marB="91425" marR="91425" marL="91425"/>
                </a:tc>
              </a:tr>
            </a:tbl>
          </a:graphicData>
        </a:graphic>
      </p:graphicFrame>
      <p:sp>
        <p:nvSpPr>
          <p:cNvPr id="351" name="Shape 351"/>
          <p:cNvSpPr txBox="1"/>
          <p:nvPr>
            <p:ph type="title"/>
          </p:nvPr>
        </p:nvSpPr>
        <p:spPr>
          <a:xfrm>
            <a:off x="499350" y="4603700"/>
            <a:ext cx="7106700" cy="471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1400" u="none" cap="none" strike="noStrike">
                <a:solidFill>
                  <a:schemeClr val="lt1"/>
                </a:solidFill>
                <a:latin typeface="Montserrat"/>
                <a:ea typeface="Montserrat"/>
                <a:cs typeface="Montserrat"/>
                <a:sym typeface="Montserrat"/>
              </a:rPr>
              <a:t>Xem chi tiết tại: </a:t>
            </a:r>
            <a:r>
              <a:rPr b="0" i="0" lang="en-GB" sz="1400" u="sng" cap="none" strike="noStrike">
                <a:solidFill>
                  <a:schemeClr val="hlink"/>
                </a:solidFill>
                <a:latin typeface="Montserrat"/>
                <a:ea typeface="Montserrat"/>
                <a:cs typeface="Montserrat"/>
                <a:sym typeface="Montserrat"/>
                <a:hlinkClick r:id="rId3"/>
              </a:rPr>
              <a:t>https://viblo.asia/p/http-response-code-Do754NE3ZM6</a:t>
            </a:r>
            <a:endParaRPr b="0" i="0" sz="1400" u="sng" cap="none" strike="noStrike">
              <a:solidFill>
                <a:schemeClr val="lt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Shape 356"/>
          <p:cNvSpPr txBox="1"/>
          <p:nvPr>
            <p:ph type="title"/>
          </p:nvPr>
        </p:nvSpPr>
        <p:spPr>
          <a:xfrm>
            <a:off x="1297500" y="393750"/>
            <a:ext cx="7038900" cy="540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1" i="0" lang="en-GB" sz="2400" u="none" cap="none" strike="noStrike">
                <a:solidFill>
                  <a:schemeClr val="lt1"/>
                </a:solidFill>
                <a:latin typeface="Montserrat"/>
                <a:ea typeface="Montserrat"/>
                <a:cs typeface="Montserrat"/>
                <a:sym typeface="Montserrat"/>
              </a:rPr>
              <a:t>2.4 JSON ( </a:t>
            </a:r>
            <a:r>
              <a:rPr b="0" i="0" lang="en-GB" sz="2400" u="none" cap="none" strike="noStrike">
                <a:solidFill>
                  <a:schemeClr val="lt1"/>
                </a:solidFill>
                <a:latin typeface="Montserrat"/>
                <a:ea typeface="Montserrat"/>
                <a:cs typeface="Montserrat"/>
                <a:sym typeface="Montserrat"/>
              </a:rPr>
              <a:t>JavaScript Object Notation</a:t>
            </a:r>
            <a:r>
              <a:rPr b="1" i="0" lang="en-GB" sz="2400" u="none" cap="none" strike="noStrike">
                <a:solidFill>
                  <a:schemeClr val="lt1"/>
                </a:solidFill>
                <a:latin typeface="Montserrat"/>
                <a:ea typeface="Montserrat"/>
                <a:cs typeface="Montserrat"/>
                <a:sym typeface="Montserrat"/>
              </a:rPr>
              <a:t> )</a:t>
            </a:r>
            <a:endParaRPr b="1" i="0" sz="2400" u="none" cap="none" strike="noStrike">
              <a:solidFill>
                <a:schemeClr val="lt1"/>
              </a:solidFill>
              <a:latin typeface="Montserrat"/>
              <a:ea typeface="Montserrat"/>
              <a:cs typeface="Montserrat"/>
              <a:sym typeface="Montserrat"/>
            </a:endParaRPr>
          </a:p>
        </p:txBody>
      </p:sp>
      <p:sp>
        <p:nvSpPr>
          <p:cNvPr id="357" name="Shape 357"/>
          <p:cNvSpPr txBox="1"/>
          <p:nvPr>
            <p:ph idx="1" type="subTitle"/>
          </p:nvPr>
        </p:nvSpPr>
        <p:spPr>
          <a:xfrm>
            <a:off x="1005850" y="1411875"/>
            <a:ext cx="6750600" cy="36654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rgbClr val="FFFFFF"/>
              </a:buClr>
              <a:buSzPts val="1800"/>
              <a:buFont typeface="Montserrat"/>
              <a:buChar char="-"/>
            </a:pPr>
            <a:r>
              <a:rPr b="0" i="0" lang="en-GB" sz="1800" u="none" cap="none" strike="noStrike">
                <a:solidFill>
                  <a:srgbClr val="FFFFFF"/>
                </a:solidFill>
                <a:latin typeface="Montserrat"/>
                <a:ea typeface="Montserrat"/>
                <a:cs typeface="Montserrat"/>
                <a:sym typeface="Montserrat"/>
              </a:rPr>
              <a:t>Là một chuẩn định dạng dữ liệu được sử dụng để lưu trữ và trao đổi dữ liệu giữa các bên liên quan (Client, Server) </a:t>
            </a:r>
            <a:endParaRPr b="0" i="0" sz="1800" u="none" cap="none" strike="noStrike">
              <a:solidFill>
                <a:srgbClr val="FFFFFF"/>
              </a:solidFill>
              <a:latin typeface="Montserrat"/>
              <a:ea typeface="Montserrat"/>
              <a:cs typeface="Montserrat"/>
              <a:sym typeface="Montserrat"/>
            </a:endParaRPr>
          </a:p>
          <a:p>
            <a:pPr indent="-342900" lvl="0" marL="457200" marR="0" rtl="0" algn="l">
              <a:lnSpc>
                <a:spcPct val="115000"/>
              </a:lnSpc>
              <a:spcBef>
                <a:spcPts val="0"/>
              </a:spcBef>
              <a:spcAft>
                <a:spcPts val="0"/>
              </a:spcAft>
              <a:buClr>
                <a:srgbClr val="FFFFFF"/>
              </a:buClr>
              <a:buSzPts val="1800"/>
              <a:buFont typeface="Montserrat"/>
              <a:buChar char="-"/>
            </a:pPr>
            <a:r>
              <a:rPr b="0" i="0" lang="en-GB" sz="1800" u="none" cap="none" strike="noStrike">
                <a:solidFill>
                  <a:srgbClr val="FFFFFF"/>
                </a:solidFill>
                <a:latin typeface="Montserrat"/>
                <a:ea typeface="Montserrat"/>
                <a:cs typeface="Montserrat"/>
                <a:sym typeface="Montserrat"/>
              </a:rPr>
              <a:t>Thông tin dữ liệu Json gồm  </a:t>
            </a:r>
            <a:r>
              <a:rPr b="0" i="0" lang="en-GB" sz="1800" u="none" cap="none" strike="noStrike">
                <a:solidFill>
                  <a:srgbClr val="F1C232"/>
                </a:solidFill>
                <a:latin typeface="Montserrat"/>
                <a:ea typeface="Montserrat"/>
                <a:cs typeface="Montserrat"/>
                <a:sym typeface="Montserrat"/>
              </a:rPr>
              <a:t>Key : Value</a:t>
            </a:r>
            <a:endParaRPr b="0" i="0" sz="1800" u="none" cap="none" strike="noStrike">
              <a:solidFill>
                <a:srgbClr val="F1C232"/>
              </a:solidFill>
              <a:latin typeface="Montserrat"/>
              <a:ea typeface="Montserrat"/>
              <a:cs typeface="Montserrat"/>
              <a:sym typeface="Montserrat"/>
            </a:endParaRPr>
          </a:p>
          <a:p>
            <a:pPr indent="0" lvl="0" marL="0" marR="0" rtl="0" algn="just">
              <a:lnSpc>
                <a:spcPct val="115000"/>
              </a:lnSpc>
              <a:spcBef>
                <a:spcPts val="1600"/>
              </a:spcBef>
              <a:spcAft>
                <a:spcPts val="0"/>
              </a:spcAft>
              <a:buClr>
                <a:srgbClr val="000000"/>
              </a:buClr>
              <a:buSzPts val="1100"/>
              <a:buFont typeface="Arial"/>
              <a:buNone/>
            </a:pPr>
            <a:r>
              <a:rPr b="1" i="0" lang="en-GB" sz="1800" u="none" cap="none" strike="noStrike">
                <a:solidFill>
                  <a:srgbClr val="FFFFFF"/>
                </a:solidFill>
                <a:latin typeface="Arial"/>
                <a:ea typeface="Arial"/>
                <a:cs typeface="Arial"/>
                <a:sym typeface="Arial"/>
              </a:rPr>
              <a:t>Dữ liệu JSON có thể là:</a:t>
            </a:r>
            <a:endParaRPr b="1" i="0" sz="1800" u="none" cap="none" strike="noStrike">
              <a:solidFill>
                <a:srgbClr val="FFFFFF"/>
              </a:solidFill>
              <a:latin typeface="Arial"/>
              <a:ea typeface="Arial"/>
              <a:cs typeface="Arial"/>
              <a:sym typeface="Arial"/>
            </a:endParaRPr>
          </a:p>
          <a:p>
            <a:pPr indent="-342900" lvl="0" marL="749300" marR="0" rtl="0" algn="just">
              <a:lnSpc>
                <a:spcPct val="115000"/>
              </a:lnSpc>
              <a:spcBef>
                <a:spcPts val="1100"/>
              </a:spcBef>
              <a:spcAft>
                <a:spcPts val="0"/>
              </a:spcAft>
              <a:buClr>
                <a:srgbClr val="FFFFFF"/>
              </a:buClr>
              <a:buSzPts val="1800"/>
              <a:buFont typeface="Arial"/>
              <a:buChar char="●"/>
            </a:pPr>
            <a:r>
              <a:rPr b="0" i="0" lang="en-GB" sz="1800" u="none" cap="none" strike="noStrike">
                <a:solidFill>
                  <a:srgbClr val="FFFFFF"/>
                </a:solidFill>
                <a:latin typeface="Arial"/>
                <a:ea typeface="Arial"/>
                <a:cs typeface="Arial"/>
                <a:sym typeface="Arial"/>
              </a:rPr>
              <a:t>Số bao gồm số nguyên hoặc số thực</a:t>
            </a:r>
            <a:endParaRPr b="0" i="0" sz="1800" u="none" cap="none" strike="noStrike">
              <a:solidFill>
                <a:srgbClr val="FFFFFF"/>
              </a:solidFill>
              <a:latin typeface="Arial"/>
              <a:ea typeface="Arial"/>
              <a:cs typeface="Arial"/>
              <a:sym typeface="Arial"/>
            </a:endParaRPr>
          </a:p>
          <a:p>
            <a:pPr indent="-342900" lvl="0" marL="749300" marR="0" rtl="0" algn="just">
              <a:lnSpc>
                <a:spcPct val="115000"/>
              </a:lnSpc>
              <a:spcBef>
                <a:spcPts val="0"/>
              </a:spcBef>
              <a:spcAft>
                <a:spcPts val="0"/>
              </a:spcAft>
              <a:buClr>
                <a:srgbClr val="FFFFFF"/>
              </a:buClr>
              <a:buSzPts val="1800"/>
              <a:buFont typeface="Arial"/>
              <a:buChar char="●"/>
            </a:pPr>
            <a:r>
              <a:rPr b="0" i="0" lang="en-GB" sz="1800" u="none" cap="none" strike="noStrike">
                <a:solidFill>
                  <a:srgbClr val="FFFFFF"/>
                </a:solidFill>
                <a:latin typeface="Arial"/>
                <a:ea typeface="Arial"/>
                <a:cs typeface="Arial"/>
                <a:sym typeface="Arial"/>
              </a:rPr>
              <a:t>Chuỗi (đặt trong dấu nháy kép)</a:t>
            </a:r>
            <a:endParaRPr b="0" i="0" sz="1800" u="none" cap="none" strike="noStrike">
              <a:solidFill>
                <a:srgbClr val="FFFFFF"/>
              </a:solidFill>
              <a:latin typeface="Arial"/>
              <a:ea typeface="Arial"/>
              <a:cs typeface="Arial"/>
              <a:sym typeface="Arial"/>
            </a:endParaRPr>
          </a:p>
          <a:p>
            <a:pPr indent="-342900" lvl="0" marL="749300" marR="0" rtl="0" algn="just">
              <a:lnSpc>
                <a:spcPct val="115000"/>
              </a:lnSpc>
              <a:spcBef>
                <a:spcPts val="0"/>
              </a:spcBef>
              <a:spcAft>
                <a:spcPts val="0"/>
              </a:spcAft>
              <a:buClr>
                <a:srgbClr val="FFFFFF"/>
              </a:buClr>
              <a:buSzPts val="1800"/>
              <a:buFont typeface="Arial"/>
              <a:buChar char="●"/>
            </a:pPr>
            <a:r>
              <a:rPr b="0" i="0" lang="en-GB" sz="1800" u="none" cap="none" strike="noStrike">
                <a:solidFill>
                  <a:srgbClr val="FFFFFF"/>
                </a:solidFill>
                <a:latin typeface="Arial"/>
                <a:ea typeface="Arial"/>
                <a:cs typeface="Arial"/>
                <a:sym typeface="Arial"/>
              </a:rPr>
              <a:t>Boolean (true/false)</a:t>
            </a:r>
            <a:endParaRPr b="0" i="0" sz="1800" u="none" cap="none" strike="noStrike">
              <a:solidFill>
                <a:srgbClr val="FFFFFF"/>
              </a:solidFill>
              <a:latin typeface="Arial"/>
              <a:ea typeface="Arial"/>
              <a:cs typeface="Arial"/>
              <a:sym typeface="Arial"/>
            </a:endParaRPr>
          </a:p>
          <a:p>
            <a:pPr indent="-342900" lvl="0" marL="749300" marR="0" rtl="0" algn="just">
              <a:lnSpc>
                <a:spcPct val="115000"/>
              </a:lnSpc>
              <a:spcBef>
                <a:spcPts val="0"/>
              </a:spcBef>
              <a:spcAft>
                <a:spcPts val="0"/>
              </a:spcAft>
              <a:buClr>
                <a:srgbClr val="FFFFFF"/>
              </a:buClr>
              <a:buSzPts val="1800"/>
              <a:buFont typeface="Arial"/>
              <a:buChar char="●"/>
            </a:pPr>
            <a:r>
              <a:rPr b="0" i="0" lang="en-GB" sz="1800" u="none" cap="none" strike="noStrike">
                <a:solidFill>
                  <a:srgbClr val="FFFFFF"/>
                </a:solidFill>
                <a:latin typeface="Arial"/>
                <a:ea typeface="Arial"/>
                <a:cs typeface="Arial"/>
                <a:sym typeface="Arial"/>
              </a:rPr>
              <a:t>Mảng (đặt trong dấu ngoặc vuông)</a:t>
            </a:r>
            <a:endParaRPr b="0" i="0" sz="1800" u="none" cap="none" strike="noStrike">
              <a:solidFill>
                <a:srgbClr val="FFFFFF"/>
              </a:solidFill>
              <a:latin typeface="Arial"/>
              <a:ea typeface="Arial"/>
              <a:cs typeface="Arial"/>
              <a:sym typeface="Arial"/>
            </a:endParaRPr>
          </a:p>
          <a:p>
            <a:pPr indent="-342900" lvl="0" marL="749300" marR="0" rtl="0" algn="just">
              <a:lnSpc>
                <a:spcPct val="115000"/>
              </a:lnSpc>
              <a:spcBef>
                <a:spcPts val="0"/>
              </a:spcBef>
              <a:spcAft>
                <a:spcPts val="0"/>
              </a:spcAft>
              <a:buClr>
                <a:srgbClr val="FFFFFF"/>
              </a:buClr>
              <a:buSzPts val="1800"/>
              <a:buFont typeface="Arial"/>
              <a:buChar char="●"/>
            </a:pPr>
            <a:r>
              <a:rPr b="0" i="0" lang="en-GB" sz="1800" u="none" cap="none" strike="noStrike">
                <a:solidFill>
                  <a:srgbClr val="FFFFFF"/>
                </a:solidFill>
                <a:latin typeface="Arial"/>
                <a:ea typeface="Arial"/>
                <a:cs typeface="Arial"/>
                <a:sym typeface="Arial"/>
              </a:rPr>
              <a:t>Đối tương (đặt trong dấu ngoặc nhọn)</a:t>
            </a:r>
            <a:endParaRPr b="0" i="0" sz="1800" u="none" cap="none" strike="noStrike">
              <a:solidFill>
                <a:srgbClr val="FFFFFF"/>
              </a:solidFill>
              <a:latin typeface="Arial"/>
              <a:ea typeface="Arial"/>
              <a:cs typeface="Arial"/>
              <a:sym typeface="Arial"/>
            </a:endParaRPr>
          </a:p>
          <a:p>
            <a:pPr indent="0" lvl="0" marL="0" marR="0" rtl="0" algn="l">
              <a:lnSpc>
                <a:spcPct val="115000"/>
              </a:lnSpc>
              <a:spcBef>
                <a:spcPts val="1500"/>
              </a:spcBef>
              <a:spcAft>
                <a:spcPts val="1600"/>
              </a:spcAft>
              <a:buClr>
                <a:schemeClr val="lt1"/>
              </a:buClr>
              <a:buSzPts val="1300"/>
              <a:buFont typeface="Lato"/>
              <a:buNone/>
            </a:pPr>
            <a:r>
              <a:t/>
            </a:r>
            <a:endParaRPr b="0" i="0" sz="18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Shape 362"/>
          <p:cNvSpPr txBox="1"/>
          <p:nvPr>
            <p:ph type="title"/>
          </p:nvPr>
        </p:nvSpPr>
        <p:spPr>
          <a:xfrm>
            <a:off x="1854300" y="340725"/>
            <a:ext cx="7038900" cy="540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1" i="0" lang="en-GB" sz="3000" u="none" cap="none" strike="noStrike">
                <a:solidFill>
                  <a:schemeClr val="lt1"/>
                </a:solidFill>
                <a:latin typeface="Montserrat"/>
                <a:ea typeface="Montserrat"/>
                <a:cs typeface="Montserrat"/>
                <a:sym typeface="Montserrat"/>
              </a:rPr>
              <a:t>1 Object trong Json</a:t>
            </a:r>
            <a:endParaRPr b="1" i="0" sz="3000" u="none" cap="none" strike="noStrike">
              <a:solidFill>
                <a:schemeClr val="lt1"/>
              </a:solidFill>
              <a:latin typeface="Montserrat"/>
              <a:ea typeface="Montserrat"/>
              <a:cs typeface="Montserrat"/>
              <a:sym typeface="Montserrat"/>
            </a:endParaRPr>
          </a:p>
        </p:txBody>
      </p:sp>
      <p:sp>
        <p:nvSpPr>
          <p:cNvPr id="363" name="Shape 363"/>
          <p:cNvSpPr txBox="1"/>
          <p:nvPr>
            <p:ph idx="1" type="subTitle"/>
          </p:nvPr>
        </p:nvSpPr>
        <p:spPr>
          <a:xfrm>
            <a:off x="992575" y="1315800"/>
            <a:ext cx="3421800" cy="3337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1"/>
              </a:buClr>
              <a:buSzPts val="1300"/>
              <a:buFont typeface="Lato"/>
              <a:buNone/>
            </a:pPr>
            <a:r>
              <a:rPr b="0" i="0" lang="en-GB" sz="2400" u="sng" cap="none" strike="noStrike">
                <a:solidFill>
                  <a:schemeClr val="lt1"/>
                </a:solidFill>
                <a:latin typeface="Montserrat"/>
                <a:ea typeface="Montserrat"/>
                <a:cs typeface="Montserrat"/>
                <a:sym typeface="Montserrat"/>
              </a:rPr>
              <a:t>Cú pháp</a:t>
            </a:r>
            <a:endParaRPr b="0" i="0" sz="2400" u="sng" cap="none" strike="noStrike">
              <a:solidFill>
                <a:schemeClr val="lt1"/>
              </a:solidFill>
              <a:latin typeface="Montserrat"/>
              <a:ea typeface="Montserrat"/>
              <a:cs typeface="Montserrat"/>
              <a:sym typeface="Montserrat"/>
            </a:endParaRPr>
          </a:p>
          <a:p>
            <a:pPr indent="0" lvl="0" marL="0" marR="0" rtl="0" algn="l">
              <a:lnSpc>
                <a:spcPct val="115000"/>
              </a:lnSpc>
              <a:spcBef>
                <a:spcPts val="1600"/>
              </a:spcBef>
              <a:spcAft>
                <a:spcPts val="0"/>
              </a:spcAft>
              <a:buClr>
                <a:schemeClr val="lt1"/>
              </a:buClr>
              <a:buSzPts val="1300"/>
              <a:buFont typeface="Lato"/>
              <a:buNone/>
            </a:pPr>
            <a:r>
              <a:rPr b="0" i="0" lang="en-GB" sz="2400" u="none" cap="none" strike="noStrike">
                <a:solidFill>
                  <a:schemeClr val="lt1"/>
                </a:solidFill>
                <a:latin typeface="Montserrat"/>
                <a:ea typeface="Montserrat"/>
                <a:cs typeface="Montserrat"/>
                <a:sym typeface="Montserrat"/>
              </a:rPr>
              <a:t>{</a:t>
            </a:r>
            <a:endParaRPr b="0" i="0" sz="2400" u="none" cap="none" strike="noStrike">
              <a:solidFill>
                <a:schemeClr val="lt1"/>
              </a:solidFill>
              <a:latin typeface="Montserrat"/>
              <a:ea typeface="Montserrat"/>
              <a:cs typeface="Montserrat"/>
              <a:sym typeface="Montserrat"/>
            </a:endParaRPr>
          </a:p>
          <a:p>
            <a:pPr indent="457200" lvl="0" marL="0" marR="0" rtl="0" algn="l">
              <a:lnSpc>
                <a:spcPct val="115000"/>
              </a:lnSpc>
              <a:spcBef>
                <a:spcPts val="1600"/>
              </a:spcBef>
              <a:spcAft>
                <a:spcPts val="0"/>
              </a:spcAft>
              <a:buClr>
                <a:schemeClr val="lt1"/>
              </a:buClr>
              <a:buSzPts val="1300"/>
              <a:buFont typeface="Lato"/>
              <a:buNone/>
            </a:pPr>
            <a:r>
              <a:rPr b="0" i="0" lang="en-GB" sz="2400" u="none" cap="none" strike="noStrike">
                <a:solidFill>
                  <a:schemeClr val="lt1"/>
                </a:solidFill>
                <a:latin typeface="Montserrat"/>
                <a:ea typeface="Montserrat"/>
                <a:cs typeface="Montserrat"/>
                <a:sym typeface="Montserrat"/>
              </a:rPr>
              <a:t>“key1” :   “value1”</a:t>
            </a:r>
            <a:r>
              <a:rPr b="0" i="0" lang="en-GB" sz="2400" u="none" cap="none" strike="noStrike">
                <a:solidFill>
                  <a:srgbClr val="FFD966"/>
                </a:solidFill>
                <a:latin typeface="Montserrat"/>
                <a:ea typeface="Montserrat"/>
                <a:cs typeface="Montserrat"/>
                <a:sym typeface="Montserrat"/>
              </a:rPr>
              <a:t>,</a:t>
            </a:r>
            <a:r>
              <a:rPr b="0" i="0" lang="en-GB" sz="2400" u="none" cap="none" strike="noStrike">
                <a:solidFill>
                  <a:schemeClr val="lt1"/>
                </a:solidFill>
                <a:latin typeface="Montserrat"/>
                <a:ea typeface="Montserrat"/>
                <a:cs typeface="Montserrat"/>
                <a:sym typeface="Montserrat"/>
              </a:rPr>
              <a:t> </a:t>
            </a:r>
            <a:endParaRPr b="0" i="0" sz="2400" u="none" cap="none" strike="noStrike">
              <a:solidFill>
                <a:schemeClr val="lt1"/>
              </a:solidFill>
              <a:latin typeface="Montserrat"/>
              <a:ea typeface="Montserrat"/>
              <a:cs typeface="Montserrat"/>
              <a:sym typeface="Montserrat"/>
            </a:endParaRPr>
          </a:p>
          <a:p>
            <a:pPr indent="457200" lvl="0" marL="0" marR="0" rtl="0" algn="l">
              <a:lnSpc>
                <a:spcPct val="115000"/>
              </a:lnSpc>
              <a:spcBef>
                <a:spcPts val="1600"/>
              </a:spcBef>
              <a:spcAft>
                <a:spcPts val="0"/>
              </a:spcAft>
              <a:buClr>
                <a:schemeClr val="lt1"/>
              </a:buClr>
              <a:buSzPts val="1300"/>
              <a:buFont typeface="Lato"/>
              <a:buNone/>
            </a:pPr>
            <a:r>
              <a:rPr b="0" i="0" lang="en-GB" sz="2400" u="none" cap="none" strike="noStrike">
                <a:solidFill>
                  <a:schemeClr val="lt1"/>
                </a:solidFill>
                <a:latin typeface="Montserrat"/>
                <a:ea typeface="Montserrat"/>
                <a:cs typeface="Montserrat"/>
                <a:sym typeface="Montserrat"/>
              </a:rPr>
              <a:t>“key2” : “value”</a:t>
            </a:r>
            <a:endParaRPr b="0" i="0" sz="2400" u="none" cap="none" strike="noStrike">
              <a:solidFill>
                <a:schemeClr val="lt1"/>
              </a:solidFill>
              <a:latin typeface="Montserrat"/>
              <a:ea typeface="Montserrat"/>
              <a:cs typeface="Montserrat"/>
              <a:sym typeface="Montserrat"/>
            </a:endParaRPr>
          </a:p>
          <a:p>
            <a:pPr indent="0" lvl="0" marL="0" marR="0" rtl="0" algn="l">
              <a:lnSpc>
                <a:spcPct val="115000"/>
              </a:lnSpc>
              <a:spcBef>
                <a:spcPts val="1600"/>
              </a:spcBef>
              <a:spcAft>
                <a:spcPts val="1600"/>
              </a:spcAft>
              <a:buClr>
                <a:schemeClr val="lt1"/>
              </a:buClr>
              <a:buSzPts val="1300"/>
              <a:buFont typeface="Lato"/>
              <a:buNone/>
            </a:pPr>
            <a:r>
              <a:rPr b="0" i="0" lang="en-GB" sz="2400" u="none" cap="none" strike="noStrike">
                <a:solidFill>
                  <a:schemeClr val="lt1"/>
                </a:solidFill>
                <a:latin typeface="Montserrat"/>
                <a:ea typeface="Montserrat"/>
                <a:cs typeface="Montserrat"/>
                <a:sym typeface="Montserrat"/>
              </a:rPr>
              <a:t>}</a:t>
            </a:r>
            <a:endParaRPr b="0" i="0" sz="2400" u="none" cap="none" strike="noStrike">
              <a:solidFill>
                <a:schemeClr val="lt1"/>
              </a:solidFill>
              <a:latin typeface="Montserrat"/>
              <a:ea typeface="Montserrat"/>
              <a:cs typeface="Montserrat"/>
              <a:sym typeface="Montserrat"/>
            </a:endParaRPr>
          </a:p>
        </p:txBody>
      </p:sp>
      <p:sp>
        <p:nvSpPr>
          <p:cNvPr id="364" name="Shape 364"/>
          <p:cNvSpPr txBox="1"/>
          <p:nvPr>
            <p:ph idx="1" type="subTitle"/>
          </p:nvPr>
        </p:nvSpPr>
        <p:spPr>
          <a:xfrm>
            <a:off x="5264700" y="1315800"/>
            <a:ext cx="3879300" cy="3337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1"/>
              </a:buClr>
              <a:buSzPts val="1300"/>
              <a:buFont typeface="Lato"/>
              <a:buNone/>
            </a:pPr>
            <a:r>
              <a:rPr b="0" i="0" lang="en-GB" sz="2400" u="sng" cap="none" strike="noStrike">
                <a:solidFill>
                  <a:schemeClr val="lt1"/>
                </a:solidFill>
                <a:latin typeface="Montserrat"/>
                <a:ea typeface="Montserrat"/>
                <a:cs typeface="Montserrat"/>
                <a:sym typeface="Montserrat"/>
              </a:rPr>
              <a:t>Ví dụ</a:t>
            </a:r>
            <a:endParaRPr b="0" i="0" sz="2400" u="sng" cap="none" strike="noStrike">
              <a:solidFill>
                <a:schemeClr val="lt1"/>
              </a:solidFill>
              <a:latin typeface="Montserrat"/>
              <a:ea typeface="Montserrat"/>
              <a:cs typeface="Montserrat"/>
              <a:sym typeface="Montserrat"/>
            </a:endParaRPr>
          </a:p>
          <a:p>
            <a:pPr indent="0" lvl="0" marL="0" marR="0" rtl="0" algn="l">
              <a:lnSpc>
                <a:spcPct val="115000"/>
              </a:lnSpc>
              <a:spcBef>
                <a:spcPts val="1600"/>
              </a:spcBef>
              <a:spcAft>
                <a:spcPts val="0"/>
              </a:spcAft>
              <a:buClr>
                <a:schemeClr val="lt1"/>
              </a:buClr>
              <a:buSzPts val="1300"/>
              <a:buFont typeface="Lato"/>
              <a:buNone/>
            </a:pPr>
            <a:r>
              <a:rPr b="0" i="0" lang="en-GB" sz="2400" u="none" cap="none" strike="noStrike">
                <a:solidFill>
                  <a:schemeClr val="lt1"/>
                </a:solidFill>
                <a:latin typeface="Montserrat"/>
                <a:ea typeface="Montserrat"/>
                <a:cs typeface="Montserrat"/>
                <a:sym typeface="Montserrat"/>
              </a:rPr>
              <a:t>{</a:t>
            </a:r>
            <a:endParaRPr b="0" i="0" sz="2400" u="none" cap="none" strike="noStrike">
              <a:solidFill>
                <a:schemeClr val="lt1"/>
              </a:solidFill>
              <a:latin typeface="Montserrat"/>
              <a:ea typeface="Montserrat"/>
              <a:cs typeface="Montserrat"/>
              <a:sym typeface="Montserrat"/>
            </a:endParaRPr>
          </a:p>
          <a:p>
            <a:pPr indent="457200" lvl="0" marL="0" marR="0" rtl="0" algn="l">
              <a:lnSpc>
                <a:spcPct val="115000"/>
              </a:lnSpc>
              <a:spcBef>
                <a:spcPts val="1600"/>
              </a:spcBef>
              <a:spcAft>
                <a:spcPts val="0"/>
              </a:spcAft>
              <a:buClr>
                <a:schemeClr val="lt1"/>
              </a:buClr>
              <a:buSzPts val="1300"/>
              <a:buFont typeface="Lato"/>
              <a:buNone/>
            </a:pPr>
            <a:r>
              <a:rPr b="0" i="0" lang="en-GB" sz="2400" u="none" cap="none" strike="noStrike">
                <a:solidFill>
                  <a:schemeClr val="lt1"/>
                </a:solidFill>
                <a:latin typeface="Montserrat"/>
                <a:ea typeface="Montserrat"/>
                <a:cs typeface="Montserrat"/>
                <a:sym typeface="Montserrat"/>
              </a:rPr>
              <a:t>“name” : “Chi”</a:t>
            </a:r>
            <a:r>
              <a:rPr b="0" i="0" lang="en-GB" sz="2400" u="none" cap="none" strike="noStrike">
                <a:solidFill>
                  <a:srgbClr val="FFD966"/>
                </a:solidFill>
                <a:latin typeface="Montserrat"/>
                <a:ea typeface="Montserrat"/>
                <a:cs typeface="Montserrat"/>
                <a:sym typeface="Montserrat"/>
              </a:rPr>
              <a:t>, </a:t>
            </a:r>
            <a:endParaRPr b="0" i="0" sz="2400" u="none" cap="none" strike="noStrike">
              <a:solidFill>
                <a:srgbClr val="FFD966"/>
              </a:solidFill>
              <a:latin typeface="Montserrat"/>
              <a:ea typeface="Montserrat"/>
              <a:cs typeface="Montserrat"/>
              <a:sym typeface="Montserrat"/>
            </a:endParaRPr>
          </a:p>
          <a:p>
            <a:pPr indent="457200" lvl="0" marL="0" marR="0" rtl="0" algn="l">
              <a:lnSpc>
                <a:spcPct val="115000"/>
              </a:lnSpc>
              <a:spcBef>
                <a:spcPts val="1600"/>
              </a:spcBef>
              <a:spcAft>
                <a:spcPts val="0"/>
              </a:spcAft>
              <a:buClr>
                <a:schemeClr val="lt1"/>
              </a:buClr>
              <a:buSzPts val="1300"/>
              <a:buFont typeface="Lato"/>
              <a:buNone/>
            </a:pPr>
            <a:r>
              <a:rPr b="0" i="0" lang="en-GB" sz="2400" u="none" cap="none" strike="noStrike">
                <a:solidFill>
                  <a:schemeClr val="lt1"/>
                </a:solidFill>
                <a:latin typeface="Montserrat"/>
                <a:ea typeface="Montserrat"/>
                <a:cs typeface="Montserrat"/>
                <a:sym typeface="Montserrat"/>
              </a:rPr>
              <a:t>“age” : 24</a:t>
            </a:r>
            <a:endParaRPr b="0" i="0" sz="2400" u="none" cap="none" strike="noStrike">
              <a:solidFill>
                <a:schemeClr val="lt1"/>
              </a:solidFill>
              <a:latin typeface="Montserrat"/>
              <a:ea typeface="Montserrat"/>
              <a:cs typeface="Montserrat"/>
              <a:sym typeface="Montserrat"/>
            </a:endParaRPr>
          </a:p>
          <a:p>
            <a:pPr indent="0" lvl="0" marL="0" marR="0" rtl="0" algn="l">
              <a:lnSpc>
                <a:spcPct val="115000"/>
              </a:lnSpc>
              <a:spcBef>
                <a:spcPts val="1600"/>
              </a:spcBef>
              <a:spcAft>
                <a:spcPts val="0"/>
              </a:spcAft>
              <a:buClr>
                <a:schemeClr val="lt1"/>
              </a:buClr>
              <a:buSzPts val="1300"/>
              <a:buFont typeface="Lato"/>
              <a:buNone/>
            </a:pPr>
            <a:r>
              <a:rPr b="0" i="0" lang="en-GB" sz="2400" u="none" cap="none" strike="noStrike">
                <a:solidFill>
                  <a:schemeClr val="lt1"/>
                </a:solidFill>
                <a:latin typeface="Montserrat"/>
                <a:ea typeface="Montserrat"/>
                <a:cs typeface="Montserrat"/>
                <a:sym typeface="Montserrat"/>
              </a:rPr>
              <a:t>}</a:t>
            </a:r>
            <a:endParaRPr b="0" i="0" sz="2400" u="none" cap="none" strike="noStrike">
              <a:solidFill>
                <a:schemeClr val="lt1"/>
              </a:solidFill>
              <a:latin typeface="Montserrat"/>
              <a:ea typeface="Montserrat"/>
              <a:cs typeface="Montserrat"/>
              <a:sym typeface="Montserrat"/>
            </a:endParaRPr>
          </a:p>
          <a:p>
            <a:pPr indent="0" lvl="0" marL="0" marR="0" rtl="0" algn="l">
              <a:lnSpc>
                <a:spcPct val="115000"/>
              </a:lnSpc>
              <a:spcBef>
                <a:spcPts val="1600"/>
              </a:spcBef>
              <a:spcAft>
                <a:spcPts val="0"/>
              </a:spcAft>
              <a:buClr>
                <a:schemeClr val="lt1"/>
              </a:buClr>
              <a:buSzPts val="1300"/>
              <a:buFont typeface="Lato"/>
              <a:buNone/>
            </a:pPr>
            <a:r>
              <a:t/>
            </a:r>
            <a:endParaRPr b="0" i="0" sz="2400" u="none" cap="none" strike="noStrike">
              <a:solidFill>
                <a:schemeClr val="lt1"/>
              </a:solidFill>
              <a:latin typeface="Montserrat"/>
              <a:ea typeface="Montserrat"/>
              <a:cs typeface="Montserrat"/>
              <a:sym typeface="Montserrat"/>
            </a:endParaRPr>
          </a:p>
          <a:p>
            <a:pPr indent="0" lvl="0" marL="0" marR="0" rtl="0" algn="l">
              <a:lnSpc>
                <a:spcPct val="115000"/>
              </a:lnSpc>
              <a:spcBef>
                <a:spcPts val="1600"/>
              </a:spcBef>
              <a:spcAft>
                <a:spcPts val="1600"/>
              </a:spcAft>
              <a:buClr>
                <a:schemeClr val="lt1"/>
              </a:buClr>
              <a:buSzPts val="1300"/>
              <a:buFont typeface="Lato"/>
              <a:buNone/>
            </a:pPr>
            <a:r>
              <a:t/>
            </a:r>
            <a:endParaRPr b="0" i="0" sz="24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Shape 369"/>
          <p:cNvSpPr txBox="1"/>
          <p:nvPr>
            <p:ph type="title"/>
          </p:nvPr>
        </p:nvSpPr>
        <p:spPr>
          <a:xfrm>
            <a:off x="1854300" y="340725"/>
            <a:ext cx="7038900" cy="540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1" i="0" lang="en-GB" sz="3000" u="none" cap="none" strike="noStrike">
                <a:solidFill>
                  <a:schemeClr val="lt1"/>
                </a:solidFill>
                <a:latin typeface="Montserrat"/>
                <a:ea typeface="Montserrat"/>
                <a:cs typeface="Montserrat"/>
                <a:sym typeface="Montserrat"/>
              </a:rPr>
              <a:t>Mảng trong Json</a:t>
            </a:r>
            <a:endParaRPr b="1" i="0" sz="3000" u="none" cap="none" strike="noStrike">
              <a:solidFill>
                <a:schemeClr val="lt1"/>
              </a:solidFill>
              <a:latin typeface="Montserrat"/>
              <a:ea typeface="Montserrat"/>
              <a:cs typeface="Montserrat"/>
              <a:sym typeface="Montserrat"/>
            </a:endParaRPr>
          </a:p>
        </p:txBody>
      </p:sp>
      <p:sp>
        <p:nvSpPr>
          <p:cNvPr id="370" name="Shape 370"/>
          <p:cNvSpPr txBox="1"/>
          <p:nvPr>
            <p:ph idx="1" type="subTitle"/>
          </p:nvPr>
        </p:nvSpPr>
        <p:spPr>
          <a:xfrm>
            <a:off x="992575" y="1315800"/>
            <a:ext cx="3421800" cy="3522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1300"/>
              <a:buFont typeface="Lato"/>
              <a:buNone/>
            </a:pPr>
            <a:r>
              <a:rPr b="0" i="0" lang="en-GB" sz="2400" u="sng" cap="none" strike="noStrike">
                <a:solidFill>
                  <a:schemeClr val="lt1"/>
                </a:solidFill>
                <a:latin typeface="Montserrat"/>
                <a:ea typeface="Montserrat"/>
                <a:cs typeface="Montserrat"/>
                <a:sym typeface="Montserrat"/>
              </a:rPr>
              <a:t>Cú pháp</a:t>
            </a:r>
            <a:endParaRPr b="0" i="0" sz="2400" u="sng" cap="none" strike="noStrike">
              <a:solidFill>
                <a:schemeClr val="lt1"/>
              </a:solidFill>
              <a:latin typeface="Montserrat"/>
              <a:ea typeface="Montserrat"/>
              <a:cs typeface="Montserrat"/>
              <a:sym typeface="Montserrat"/>
            </a:endParaRPr>
          </a:p>
          <a:p>
            <a:pPr indent="0" lvl="0" marL="0" marR="0" rtl="0" algn="l">
              <a:lnSpc>
                <a:spcPct val="100000"/>
              </a:lnSpc>
              <a:spcBef>
                <a:spcPts val="1600"/>
              </a:spcBef>
              <a:spcAft>
                <a:spcPts val="0"/>
              </a:spcAft>
              <a:buClr>
                <a:schemeClr val="lt1"/>
              </a:buClr>
              <a:buSzPts val="1300"/>
              <a:buFont typeface="Lato"/>
              <a:buNone/>
            </a:pPr>
            <a:r>
              <a:rPr b="0" i="0" lang="en-GB" sz="1800" u="none" cap="none" strike="noStrike">
                <a:solidFill>
                  <a:schemeClr val="lt1"/>
                </a:solidFill>
                <a:latin typeface="Montserrat"/>
                <a:ea typeface="Montserrat"/>
                <a:cs typeface="Montserrat"/>
                <a:sym typeface="Montserrat"/>
              </a:rPr>
              <a:t>“Tên mảng” : [</a:t>
            </a:r>
            <a:endParaRPr b="0" i="0" sz="1800" u="none" cap="none" strike="noStrike">
              <a:solidFill>
                <a:schemeClr val="lt1"/>
              </a:solidFill>
              <a:latin typeface="Montserrat"/>
              <a:ea typeface="Montserrat"/>
              <a:cs typeface="Montserrat"/>
              <a:sym typeface="Montserrat"/>
            </a:endParaRPr>
          </a:p>
          <a:p>
            <a:pPr indent="0" lvl="0" marL="0" marR="0" rtl="0" algn="l">
              <a:lnSpc>
                <a:spcPct val="100000"/>
              </a:lnSpc>
              <a:spcBef>
                <a:spcPts val="1600"/>
              </a:spcBef>
              <a:spcAft>
                <a:spcPts val="0"/>
              </a:spcAft>
              <a:buClr>
                <a:schemeClr val="lt1"/>
              </a:buClr>
              <a:buSzPts val="1300"/>
              <a:buFont typeface="Lato"/>
              <a:buNone/>
            </a:pPr>
            <a:r>
              <a:rPr b="0" i="0" lang="en-GB" sz="1800" u="none" cap="none" strike="noStrike">
                <a:solidFill>
                  <a:schemeClr val="lt1"/>
                </a:solidFill>
                <a:latin typeface="Montserrat"/>
                <a:ea typeface="Montserrat"/>
                <a:cs typeface="Montserrat"/>
                <a:sym typeface="Montserrat"/>
              </a:rPr>
              <a:t>{“key1” :   “value1”}</a:t>
            </a:r>
            <a:r>
              <a:rPr b="0" i="0" lang="en-GB" sz="1800" u="none" cap="none" strike="noStrike">
                <a:solidFill>
                  <a:srgbClr val="F1C232"/>
                </a:solidFill>
                <a:latin typeface="Montserrat"/>
                <a:ea typeface="Montserrat"/>
                <a:cs typeface="Montserrat"/>
                <a:sym typeface="Montserrat"/>
              </a:rPr>
              <a:t>, </a:t>
            </a:r>
            <a:endParaRPr b="0" i="0" sz="1800" u="none" cap="none" strike="noStrike">
              <a:solidFill>
                <a:srgbClr val="F1C232"/>
              </a:solidFill>
              <a:latin typeface="Montserrat"/>
              <a:ea typeface="Montserrat"/>
              <a:cs typeface="Montserrat"/>
              <a:sym typeface="Montserrat"/>
            </a:endParaRPr>
          </a:p>
          <a:p>
            <a:pPr indent="0" lvl="0" marL="0" marR="0" rtl="0" algn="l">
              <a:lnSpc>
                <a:spcPct val="100000"/>
              </a:lnSpc>
              <a:spcBef>
                <a:spcPts val="1600"/>
              </a:spcBef>
              <a:spcAft>
                <a:spcPts val="0"/>
              </a:spcAft>
              <a:buClr>
                <a:schemeClr val="lt1"/>
              </a:buClr>
              <a:buSzPts val="1300"/>
              <a:buFont typeface="Lato"/>
              <a:buNone/>
            </a:pPr>
            <a:r>
              <a:rPr b="0" i="0" lang="en-GB" sz="1800" u="none" cap="none" strike="noStrike">
                <a:solidFill>
                  <a:schemeClr val="lt1"/>
                </a:solidFill>
                <a:latin typeface="Montserrat"/>
                <a:ea typeface="Montserrat"/>
                <a:cs typeface="Montserrat"/>
                <a:sym typeface="Montserrat"/>
              </a:rPr>
              <a:t>{“key2” :   “value2”}</a:t>
            </a:r>
            <a:r>
              <a:rPr b="0" i="0" lang="en-GB" sz="1800" u="none" cap="none" strike="noStrike">
                <a:solidFill>
                  <a:srgbClr val="F1C232"/>
                </a:solidFill>
                <a:latin typeface="Montserrat"/>
                <a:ea typeface="Montserrat"/>
                <a:cs typeface="Montserrat"/>
                <a:sym typeface="Montserrat"/>
              </a:rPr>
              <a:t>,</a:t>
            </a:r>
            <a:endParaRPr b="0" i="0" sz="1800" u="none" cap="none" strike="noStrike">
              <a:solidFill>
                <a:srgbClr val="F1C232"/>
              </a:solidFill>
              <a:latin typeface="Montserrat"/>
              <a:ea typeface="Montserrat"/>
              <a:cs typeface="Montserrat"/>
              <a:sym typeface="Montserrat"/>
            </a:endParaRPr>
          </a:p>
          <a:p>
            <a:pPr indent="0" lvl="0" marL="0" marR="0" rtl="0" algn="l">
              <a:lnSpc>
                <a:spcPct val="100000"/>
              </a:lnSpc>
              <a:spcBef>
                <a:spcPts val="1600"/>
              </a:spcBef>
              <a:spcAft>
                <a:spcPts val="0"/>
              </a:spcAft>
              <a:buClr>
                <a:schemeClr val="lt1"/>
              </a:buClr>
              <a:buSzPts val="1300"/>
              <a:buFont typeface="Lato"/>
              <a:buNone/>
            </a:pPr>
            <a:r>
              <a:rPr b="0" i="0" lang="en-GB" sz="1800" u="none" cap="none" strike="noStrike">
                <a:solidFill>
                  <a:schemeClr val="lt1"/>
                </a:solidFill>
                <a:latin typeface="Montserrat"/>
                <a:ea typeface="Montserrat"/>
                <a:cs typeface="Montserrat"/>
                <a:sym typeface="Montserrat"/>
              </a:rPr>
              <a:t>{“key3” :   “value3”}</a:t>
            </a:r>
            <a:endParaRPr b="0" i="0" sz="1800" u="none" cap="none" strike="noStrike">
              <a:solidFill>
                <a:schemeClr val="lt1"/>
              </a:solidFill>
              <a:latin typeface="Montserrat"/>
              <a:ea typeface="Montserrat"/>
              <a:cs typeface="Montserrat"/>
              <a:sym typeface="Montserrat"/>
            </a:endParaRPr>
          </a:p>
          <a:p>
            <a:pPr indent="0" lvl="0" marL="0" marR="0" rtl="0" algn="l">
              <a:lnSpc>
                <a:spcPct val="100000"/>
              </a:lnSpc>
              <a:spcBef>
                <a:spcPts val="1600"/>
              </a:spcBef>
              <a:spcAft>
                <a:spcPts val="0"/>
              </a:spcAft>
              <a:buClr>
                <a:schemeClr val="lt1"/>
              </a:buClr>
              <a:buSzPts val="1300"/>
              <a:buFont typeface="Lato"/>
              <a:buNone/>
            </a:pPr>
            <a:r>
              <a:rPr b="0" i="0" lang="en-GB" sz="1800" u="none" cap="none" strike="noStrike">
                <a:solidFill>
                  <a:schemeClr val="lt1"/>
                </a:solidFill>
                <a:latin typeface="Montserrat"/>
                <a:ea typeface="Montserrat"/>
                <a:cs typeface="Montserrat"/>
                <a:sym typeface="Montserrat"/>
              </a:rPr>
              <a:t>]</a:t>
            </a:r>
            <a:endParaRPr b="0" i="0" sz="1800" u="none" cap="none" strike="noStrike">
              <a:solidFill>
                <a:schemeClr val="lt1"/>
              </a:solidFill>
              <a:latin typeface="Montserrat"/>
              <a:ea typeface="Montserrat"/>
              <a:cs typeface="Montserrat"/>
              <a:sym typeface="Montserrat"/>
            </a:endParaRPr>
          </a:p>
          <a:p>
            <a:pPr indent="0" lvl="0" marL="0" marR="0" rtl="0" algn="l">
              <a:lnSpc>
                <a:spcPct val="100000"/>
              </a:lnSpc>
              <a:spcBef>
                <a:spcPts val="1600"/>
              </a:spcBef>
              <a:spcAft>
                <a:spcPts val="0"/>
              </a:spcAft>
              <a:buClr>
                <a:schemeClr val="lt1"/>
              </a:buClr>
              <a:buSzPts val="1300"/>
              <a:buFont typeface="Lato"/>
              <a:buNone/>
            </a:pPr>
            <a:r>
              <a:t/>
            </a:r>
            <a:endParaRPr b="0" i="0" sz="1400" u="none" cap="none" strike="noStrike">
              <a:solidFill>
                <a:schemeClr val="lt1"/>
              </a:solidFill>
              <a:latin typeface="Montserrat"/>
              <a:ea typeface="Montserrat"/>
              <a:cs typeface="Montserrat"/>
              <a:sym typeface="Montserrat"/>
            </a:endParaRPr>
          </a:p>
          <a:p>
            <a:pPr indent="0" lvl="0" marL="0" marR="0" rtl="0" algn="l">
              <a:lnSpc>
                <a:spcPct val="100000"/>
              </a:lnSpc>
              <a:spcBef>
                <a:spcPts val="1600"/>
              </a:spcBef>
              <a:spcAft>
                <a:spcPts val="1600"/>
              </a:spcAft>
              <a:buClr>
                <a:schemeClr val="lt1"/>
              </a:buClr>
              <a:buSzPts val="1300"/>
              <a:buFont typeface="Lato"/>
              <a:buNone/>
            </a:pPr>
            <a:r>
              <a:t/>
            </a:r>
            <a:endParaRPr b="0" i="0" sz="1400" u="none" cap="none" strike="noStrike">
              <a:solidFill>
                <a:schemeClr val="lt1"/>
              </a:solidFill>
              <a:latin typeface="Montserrat"/>
              <a:ea typeface="Montserrat"/>
              <a:cs typeface="Montserrat"/>
              <a:sym typeface="Montserrat"/>
            </a:endParaRPr>
          </a:p>
        </p:txBody>
      </p:sp>
      <p:sp>
        <p:nvSpPr>
          <p:cNvPr id="371" name="Shape 371"/>
          <p:cNvSpPr txBox="1"/>
          <p:nvPr>
            <p:ph idx="1" type="subTitle"/>
          </p:nvPr>
        </p:nvSpPr>
        <p:spPr>
          <a:xfrm>
            <a:off x="4787475" y="1315800"/>
            <a:ext cx="3879300" cy="3337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1"/>
              </a:buClr>
              <a:buSzPts val="1300"/>
              <a:buFont typeface="Lato"/>
              <a:buNone/>
            </a:pPr>
            <a:r>
              <a:rPr b="0" i="0" lang="en-GB" sz="2400" u="sng" cap="none" strike="noStrike">
                <a:solidFill>
                  <a:schemeClr val="lt1"/>
                </a:solidFill>
                <a:latin typeface="Montserrat"/>
                <a:ea typeface="Montserrat"/>
                <a:cs typeface="Montserrat"/>
                <a:sym typeface="Montserrat"/>
              </a:rPr>
              <a:t>Ví dụ</a:t>
            </a:r>
            <a:endParaRPr b="0" i="0" sz="2400" u="sng" cap="none" strike="noStrike">
              <a:solidFill>
                <a:schemeClr val="lt1"/>
              </a:solidFill>
              <a:latin typeface="Montserrat"/>
              <a:ea typeface="Montserrat"/>
              <a:cs typeface="Montserrat"/>
              <a:sym typeface="Montserrat"/>
            </a:endParaRPr>
          </a:p>
          <a:p>
            <a:pPr indent="0" lvl="0" marL="0" marR="0" rtl="0" algn="l">
              <a:lnSpc>
                <a:spcPct val="115000"/>
              </a:lnSpc>
              <a:spcBef>
                <a:spcPts val="1600"/>
              </a:spcBef>
              <a:spcAft>
                <a:spcPts val="0"/>
              </a:spcAft>
              <a:buClr>
                <a:schemeClr val="lt1"/>
              </a:buClr>
              <a:buSzPts val="1300"/>
              <a:buFont typeface="Lato"/>
              <a:buNone/>
            </a:pPr>
            <a:r>
              <a:rPr b="0" i="0" lang="en-GB" sz="1800" u="none" cap="none" strike="noStrike">
                <a:solidFill>
                  <a:schemeClr val="lt1"/>
                </a:solidFill>
                <a:latin typeface="Montserrat"/>
                <a:ea typeface="Montserrat"/>
                <a:cs typeface="Montserrat"/>
                <a:sym typeface="Montserrat"/>
              </a:rPr>
              <a:t>“nhanvien”: [</a:t>
            </a:r>
            <a:endParaRPr b="0" i="0" sz="1800" u="none" cap="none" strike="noStrike">
              <a:solidFill>
                <a:schemeClr val="lt1"/>
              </a:solidFill>
              <a:latin typeface="Montserrat"/>
              <a:ea typeface="Montserrat"/>
              <a:cs typeface="Montserrat"/>
              <a:sym typeface="Montserrat"/>
            </a:endParaRPr>
          </a:p>
          <a:p>
            <a:pPr indent="457200" lvl="0" marL="0" marR="0" rtl="0" algn="l">
              <a:lnSpc>
                <a:spcPct val="115000"/>
              </a:lnSpc>
              <a:spcBef>
                <a:spcPts val="1600"/>
              </a:spcBef>
              <a:spcAft>
                <a:spcPts val="0"/>
              </a:spcAft>
              <a:buClr>
                <a:schemeClr val="lt1"/>
              </a:buClr>
              <a:buSzPts val="1300"/>
              <a:buFont typeface="Lato"/>
              <a:buNone/>
            </a:pPr>
            <a:r>
              <a:rPr b="0" i="0" lang="en-GB" sz="1800" u="none" cap="none" strike="noStrike">
                <a:solidFill>
                  <a:schemeClr val="lt1"/>
                </a:solidFill>
                <a:latin typeface="Montserrat"/>
                <a:ea typeface="Montserrat"/>
                <a:cs typeface="Montserrat"/>
                <a:sym typeface="Montserrat"/>
              </a:rPr>
              <a:t>{“name” : “Chi”,  “age” : 24},</a:t>
            </a:r>
            <a:endParaRPr b="0" i="0" sz="1800" u="none" cap="none" strike="noStrike">
              <a:solidFill>
                <a:schemeClr val="lt1"/>
              </a:solidFill>
              <a:latin typeface="Montserrat"/>
              <a:ea typeface="Montserrat"/>
              <a:cs typeface="Montserrat"/>
              <a:sym typeface="Montserrat"/>
            </a:endParaRPr>
          </a:p>
          <a:p>
            <a:pPr indent="457200" lvl="0" marL="0" marR="0" rtl="0" algn="l">
              <a:lnSpc>
                <a:spcPct val="115000"/>
              </a:lnSpc>
              <a:spcBef>
                <a:spcPts val="1600"/>
              </a:spcBef>
              <a:spcAft>
                <a:spcPts val="0"/>
              </a:spcAft>
              <a:buClr>
                <a:schemeClr val="lt1"/>
              </a:buClr>
              <a:buSzPts val="1300"/>
              <a:buFont typeface="Lato"/>
              <a:buNone/>
            </a:pPr>
            <a:r>
              <a:rPr b="0" i="0" lang="en-GB" sz="1800" u="none" cap="none" strike="noStrike">
                <a:solidFill>
                  <a:schemeClr val="lt1"/>
                </a:solidFill>
                <a:latin typeface="Montserrat"/>
                <a:ea typeface="Montserrat"/>
                <a:cs typeface="Montserrat"/>
                <a:sym typeface="Montserrat"/>
              </a:rPr>
              <a:t>{“name” : “An”,  “age” : 26},</a:t>
            </a:r>
            <a:endParaRPr b="0" i="0" sz="1800" u="none" cap="none" strike="noStrike">
              <a:solidFill>
                <a:schemeClr val="lt1"/>
              </a:solidFill>
              <a:latin typeface="Montserrat"/>
              <a:ea typeface="Montserrat"/>
              <a:cs typeface="Montserrat"/>
              <a:sym typeface="Montserrat"/>
            </a:endParaRPr>
          </a:p>
          <a:p>
            <a:pPr indent="457200" lvl="0" marL="0" marR="0" rtl="0" algn="l">
              <a:lnSpc>
                <a:spcPct val="115000"/>
              </a:lnSpc>
              <a:spcBef>
                <a:spcPts val="1600"/>
              </a:spcBef>
              <a:spcAft>
                <a:spcPts val="0"/>
              </a:spcAft>
              <a:buClr>
                <a:schemeClr val="lt1"/>
              </a:buClr>
              <a:buSzPts val="1300"/>
              <a:buFont typeface="Lato"/>
              <a:buNone/>
            </a:pPr>
            <a:r>
              <a:rPr b="0" i="0" lang="en-GB" sz="1800" u="none" cap="none" strike="noStrike">
                <a:solidFill>
                  <a:schemeClr val="lt1"/>
                </a:solidFill>
                <a:latin typeface="Montserrat"/>
                <a:ea typeface="Montserrat"/>
                <a:cs typeface="Montserrat"/>
                <a:sym typeface="Montserrat"/>
              </a:rPr>
              <a:t>{“name” : “Bao”,  “age” : 33}</a:t>
            </a:r>
            <a:endParaRPr b="0" i="0" sz="1800" u="none" cap="none" strike="noStrike">
              <a:solidFill>
                <a:schemeClr val="lt1"/>
              </a:solidFill>
              <a:latin typeface="Montserrat"/>
              <a:ea typeface="Montserrat"/>
              <a:cs typeface="Montserrat"/>
              <a:sym typeface="Montserrat"/>
            </a:endParaRPr>
          </a:p>
          <a:p>
            <a:pPr indent="457200" lvl="0" marL="0" marR="0" rtl="0" algn="l">
              <a:lnSpc>
                <a:spcPct val="115000"/>
              </a:lnSpc>
              <a:spcBef>
                <a:spcPts val="1600"/>
              </a:spcBef>
              <a:spcAft>
                <a:spcPts val="0"/>
              </a:spcAft>
              <a:buClr>
                <a:schemeClr val="lt1"/>
              </a:buClr>
              <a:buSzPts val="1300"/>
              <a:buFont typeface="Lato"/>
              <a:buNone/>
            </a:pPr>
            <a:r>
              <a:rPr b="0" i="0" lang="en-GB" sz="1800" u="none" cap="none" strike="noStrike">
                <a:solidFill>
                  <a:schemeClr val="lt1"/>
                </a:solidFill>
                <a:latin typeface="Montserrat"/>
                <a:ea typeface="Montserrat"/>
                <a:cs typeface="Montserrat"/>
                <a:sym typeface="Montserrat"/>
              </a:rPr>
              <a:t>]</a:t>
            </a:r>
            <a:endParaRPr b="0" i="0" sz="1800" u="none" cap="none" strike="noStrike">
              <a:solidFill>
                <a:schemeClr val="lt1"/>
              </a:solidFill>
              <a:latin typeface="Montserrat"/>
              <a:ea typeface="Montserrat"/>
              <a:cs typeface="Montserrat"/>
              <a:sym typeface="Montserrat"/>
            </a:endParaRPr>
          </a:p>
          <a:p>
            <a:pPr indent="457200" lvl="0" marL="0" marR="0" rtl="0" algn="l">
              <a:lnSpc>
                <a:spcPct val="115000"/>
              </a:lnSpc>
              <a:spcBef>
                <a:spcPts val="1600"/>
              </a:spcBef>
              <a:spcAft>
                <a:spcPts val="0"/>
              </a:spcAft>
              <a:buClr>
                <a:schemeClr val="lt1"/>
              </a:buClr>
              <a:buSzPts val="1300"/>
              <a:buFont typeface="Lato"/>
              <a:buNone/>
            </a:pPr>
            <a:r>
              <a:t/>
            </a:r>
            <a:endParaRPr b="0" i="0" sz="1800" u="none" cap="none" strike="noStrike">
              <a:solidFill>
                <a:schemeClr val="lt1"/>
              </a:solidFill>
              <a:latin typeface="Montserrat"/>
              <a:ea typeface="Montserrat"/>
              <a:cs typeface="Montserrat"/>
              <a:sym typeface="Montserrat"/>
            </a:endParaRPr>
          </a:p>
          <a:p>
            <a:pPr indent="0" lvl="0" marL="0" marR="0" rtl="0" algn="l">
              <a:lnSpc>
                <a:spcPct val="115000"/>
              </a:lnSpc>
              <a:spcBef>
                <a:spcPts val="1600"/>
              </a:spcBef>
              <a:spcAft>
                <a:spcPts val="0"/>
              </a:spcAft>
              <a:buClr>
                <a:schemeClr val="lt1"/>
              </a:buClr>
              <a:buSzPts val="1300"/>
              <a:buFont typeface="Lato"/>
              <a:buNone/>
            </a:pPr>
            <a:r>
              <a:rPr b="0" i="0" lang="en-GB" sz="1800" u="none" cap="none" strike="noStrike">
                <a:solidFill>
                  <a:schemeClr val="lt1"/>
                </a:solidFill>
                <a:latin typeface="Montserrat"/>
                <a:ea typeface="Montserrat"/>
                <a:cs typeface="Montserrat"/>
                <a:sym typeface="Montserrat"/>
              </a:rPr>
              <a:t>}</a:t>
            </a:r>
            <a:endParaRPr b="0" i="0" sz="1800" u="none" cap="none" strike="noStrike">
              <a:solidFill>
                <a:schemeClr val="lt1"/>
              </a:solidFill>
              <a:latin typeface="Montserrat"/>
              <a:ea typeface="Montserrat"/>
              <a:cs typeface="Montserrat"/>
              <a:sym typeface="Montserrat"/>
            </a:endParaRPr>
          </a:p>
          <a:p>
            <a:pPr indent="0" lvl="0" marL="0" marR="0" rtl="0" algn="l">
              <a:lnSpc>
                <a:spcPct val="115000"/>
              </a:lnSpc>
              <a:spcBef>
                <a:spcPts val="1600"/>
              </a:spcBef>
              <a:spcAft>
                <a:spcPts val="0"/>
              </a:spcAft>
              <a:buClr>
                <a:schemeClr val="lt1"/>
              </a:buClr>
              <a:buSzPts val="1300"/>
              <a:buFont typeface="Lato"/>
              <a:buNone/>
            </a:pPr>
            <a:r>
              <a:t/>
            </a:r>
            <a:endParaRPr b="0" i="0" sz="2400" u="none" cap="none" strike="noStrike">
              <a:solidFill>
                <a:schemeClr val="lt1"/>
              </a:solidFill>
              <a:latin typeface="Montserrat"/>
              <a:ea typeface="Montserrat"/>
              <a:cs typeface="Montserrat"/>
              <a:sym typeface="Montserrat"/>
            </a:endParaRPr>
          </a:p>
          <a:p>
            <a:pPr indent="0" lvl="0" marL="0" marR="0" rtl="0" algn="l">
              <a:lnSpc>
                <a:spcPct val="115000"/>
              </a:lnSpc>
              <a:spcBef>
                <a:spcPts val="1600"/>
              </a:spcBef>
              <a:spcAft>
                <a:spcPts val="1600"/>
              </a:spcAft>
              <a:buClr>
                <a:schemeClr val="lt1"/>
              </a:buClr>
              <a:buSzPts val="1300"/>
              <a:buFont typeface="Lato"/>
              <a:buNone/>
            </a:pPr>
            <a:r>
              <a:t/>
            </a:r>
            <a:endParaRPr b="0" i="0" sz="24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Shape 376"/>
          <p:cNvSpPr txBox="1"/>
          <p:nvPr>
            <p:ph idx="1" type="subTitle"/>
          </p:nvPr>
        </p:nvSpPr>
        <p:spPr>
          <a:xfrm>
            <a:off x="992575" y="1315800"/>
            <a:ext cx="7518000" cy="3522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1300"/>
              <a:buFont typeface="Lato"/>
              <a:buNone/>
            </a:pPr>
            <a:r>
              <a:t/>
            </a:r>
            <a:endParaRPr b="0" i="0" sz="2400" u="none" cap="none" strike="noStrike">
              <a:solidFill>
                <a:schemeClr val="lt1"/>
              </a:solidFill>
              <a:latin typeface="Montserrat"/>
              <a:ea typeface="Montserrat"/>
              <a:cs typeface="Montserrat"/>
              <a:sym typeface="Montserrat"/>
            </a:endParaRPr>
          </a:p>
          <a:p>
            <a:pPr indent="457200" lvl="0" marL="2743200" marR="0" rtl="0" algn="l">
              <a:lnSpc>
                <a:spcPct val="100000"/>
              </a:lnSpc>
              <a:spcBef>
                <a:spcPts val="1600"/>
              </a:spcBef>
              <a:spcAft>
                <a:spcPts val="0"/>
              </a:spcAft>
              <a:buClr>
                <a:schemeClr val="lt1"/>
              </a:buClr>
              <a:buSzPts val="1300"/>
              <a:buFont typeface="Lato"/>
              <a:buNone/>
            </a:pPr>
            <a:r>
              <a:rPr b="1" i="0" lang="en-GB" sz="4800" u="none" cap="none" strike="noStrike">
                <a:solidFill>
                  <a:schemeClr val="lt1"/>
                </a:solidFill>
                <a:latin typeface="Montserrat"/>
                <a:ea typeface="Montserrat"/>
                <a:cs typeface="Montserrat"/>
                <a:sym typeface="Montserrat"/>
              </a:rPr>
              <a:t>HẾT</a:t>
            </a:r>
            <a:endParaRPr b="1" i="0" sz="4800" u="none" cap="none" strike="noStrike">
              <a:solidFill>
                <a:schemeClr val="lt1"/>
              </a:solidFill>
              <a:latin typeface="Montserrat"/>
              <a:ea typeface="Montserrat"/>
              <a:cs typeface="Montserrat"/>
              <a:sym typeface="Montserrat"/>
            </a:endParaRPr>
          </a:p>
          <a:p>
            <a:pPr indent="0" lvl="0" marL="0" marR="0" rtl="0" algn="l">
              <a:lnSpc>
                <a:spcPct val="100000"/>
              </a:lnSpc>
              <a:spcBef>
                <a:spcPts val="1600"/>
              </a:spcBef>
              <a:spcAft>
                <a:spcPts val="0"/>
              </a:spcAft>
              <a:buClr>
                <a:schemeClr val="lt1"/>
              </a:buClr>
              <a:buSzPts val="1300"/>
              <a:buFont typeface="Lato"/>
              <a:buNone/>
            </a:pPr>
            <a:r>
              <a:t/>
            </a:r>
            <a:endParaRPr b="0" i="0" sz="2400" u="none" cap="none" strike="noStrike">
              <a:solidFill>
                <a:schemeClr val="lt1"/>
              </a:solidFill>
              <a:latin typeface="Montserrat"/>
              <a:ea typeface="Montserrat"/>
              <a:cs typeface="Montserrat"/>
              <a:sym typeface="Montserrat"/>
            </a:endParaRPr>
          </a:p>
          <a:p>
            <a:pPr indent="457200" lvl="0" marL="1371600" marR="0" rtl="0" algn="l">
              <a:lnSpc>
                <a:spcPct val="100000"/>
              </a:lnSpc>
              <a:spcBef>
                <a:spcPts val="1600"/>
              </a:spcBef>
              <a:spcAft>
                <a:spcPts val="0"/>
              </a:spcAft>
              <a:buClr>
                <a:schemeClr val="lt1"/>
              </a:buClr>
              <a:buSzPts val="1300"/>
              <a:buFont typeface="Lato"/>
              <a:buNone/>
            </a:pPr>
            <a:r>
              <a:rPr b="0" i="0" lang="en-GB" sz="2400" u="none" cap="none" strike="noStrike">
                <a:solidFill>
                  <a:schemeClr val="lt1"/>
                </a:solidFill>
                <a:latin typeface="Montserrat"/>
                <a:ea typeface="Montserrat"/>
                <a:cs typeface="Montserrat"/>
                <a:sym typeface="Montserrat"/>
              </a:rPr>
              <a:t>CẢM ƠN và HẸN GẶP LẠI!</a:t>
            </a:r>
            <a:endParaRPr b="0" i="0" sz="1800" u="none" cap="none" strike="noStrike">
              <a:solidFill>
                <a:schemeClr val="lt1"/>
              </a:solidFill>
              <a:latin typeface="Montserrat"/>
              <a:ea typeface="Montserrat"/>
              <a:cs typeface="Montserrat"/>
              <a:sym typeface="Montserrat"/>
            </a:endParaRPr>
          </a:p>
          <a:p>
            <a:pPr indent="0" lvl="0" marL="0" marR="0" rtl="0" algn="l">
              <a:lnSpc>
                <a:spcPct val="100000"/>
              </a:lnSpc>
              <a:spcBef>
                <a:spcPts val="1600"/>
              </a:spcBef>
              <a:spcAft>
                <a:spcPts val="0"/>
              </a:spcAft>
              <a:buClr>
                <a:schemeClr val="lt1"/>
              </a:buClr>
              <a:buSzPts val="1300"/>
              <a:buFont typeface="Lato"/>
              <a:buNone/>
            </a:pPr>
            <a:r>
              <a:t/>
            </a:r>
            <a:endParaRPr b="0" i="0" sz="1400" u="none" cap="none" strike="noStrike">
              <a:solidFill>
                <a:schemeClr val="lt1"/>
              </a:solidFill>
              <a:latin typeface="Montserrat"/>
              <a:ea typeface="Montserrat"/>
              <a:cs typeface="Montserrat"/>
              <a:sym typeface="Montserrat"/>
            </a:endParaRPr>
          </a:p>
          <a:p>
            <a:pPr indent="0" lvl="0" marL="0" marR="0" rtl="0" algn="l">
              <a:lnSpc>
                <a:spcPct val="100000"/>
              </a:lnSpc>
              <a:spcBef>
                <a:spcPts val="1600"/>
              </a:spcBef>
              <a:spcAft>
                <a:spcPts val="1600"/>
              </a:spcAft>
              <a:buClr>
                <a:schemeClr val="lt1"/>
              </a:buClr>
              <a:buSzPts val="1300"/>
              <a:buFont typeface="Lato"/>
              <a:buNone/>
            </a:pPr>
            <a:r>
              <a:t/>
            </a:r>
            <a:endParaRPr b="0" i="0" sz="14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Shape 239"/>
          <p:cNvSpPr txBox="1"/>
          <p:nvPr>
            <p:ph type="title"/>
          </p:nvPr>
        </p:nvSpPr>
        <p:spPr>
          <a:xfrm>
            <a:off x="1297500" y="768875"/>
            <a:ext cx="7038900" cy="85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3600" u="none" cap="none" strike="noStrike">
                <a:solidFill>
                  <a:schemeClr val="lt1"/>
                </a:solidFill>
                <a:latin typeface="Montserrat"/>
                <a:ea typeface="Montserrat"/>
                <a:cs typeface="Montserrat"/>
                <a:sym typeface="Montserrat"/>
              </a:rPr>
              <a:t>Kiểm thử tự động là gì?</a:t>
            </a:r>
            <a:endParaRPr b="0" i="0" sz="36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rPr b="0" i="0" lang="en-GB" sz="3000" u="none" cap="none" strike="noStrike">
                <a:solidFill>
                  <a:schemeClr val="lt1"/>
                </a:solidFill>
                <a:latin typeface="Montserrat"/>
                <a:ea typeface="Montserrat"/>
                <a:cs typeface="Montserrat"/>
                <a:sym typeface="Montserrat"/>
              </a:rPr>
              <a:t>Là việc sử dụng công cụ để thực hiện yêu cầu kiểm thử một cách tự động. </a:t>
            </a:r>
            <a:endParaRPr b="0" i="0" sz="30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rPr b="0" i="0" lang="en-GB" sz="3000" u="none" cap="none" strike="noStrike">
                <a:solidFill>
                  <a:schemeClr val="lt1"/>
                </a:solidFill>
                <a:latin typeface="Montserrat"/>
                <a:ea typeface="Montserrat"/>
                <a:cs typeface="Montserrat"/>
                <a:sym typeface="Montserrat"/>
              </a:rPr>
              <a:t>(Máy móc làm thay cho con người)</a:t>
            </a:r>
            <a:endParaRPr b="0" i="0" sz="30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1000" u="none" cap="none" strike="noStrike">
              <a:solidFill>
                <a:srgbClr val="333333"/>
              </a:solidFill>
              <a:highlight>
                <a:srgbClr val="E1EBF2"/>
              </a:highlight>
              <a:latin typeface="Verdana"/>
              <a:ea typeface="Verdana"/>
              <a:cs typeface="Verdana"/>
              <a:sym typeface="Verdana"/>
            </a:endParaRPr>
          </a:p>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Shape 24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3000" u="none" cap="none" strike="noStrike">
                <a:solidFill>
                  <a:schemeClr val="lt1"/>
                </a:solidFill>
                <a:latin typeface="Montserrat"/>
                <a:ea typeface="Montserrat"/>
                <a:cs typeface="Montserrat"/>
                <a:sym typeface="Montserrat"/>
              </a:rPr>
              <a:t>Kiểm thử tự động được sử dụng khi nào?</a:t>
            </a:r>
            <a:endParaRPr b="0" i="0" sz="3000" u="none" cap="none" strike="noStrike">
              <a:solidFill>
                <a:schemeClr val="lt1"/>
              </a:solidFill>
              <a:latin typeface="Montserrat"/>
              <a:ea typeface="Montserrat"/>
              <a:cs typeface="Montserrat"/>
              <a:sym typeface="Montserrat"/>
            </a:endParaRPr>
          </a:p>
        </p:txBody>
      </p:sp>
      <p:sp>
        <p:nvSpPr>
          <p:cNvPr id="245" name="Shape 245"/>
          <p:cNvSpPr txBox="1"/>
          <p:nvPr>
            <p:ph idx="1" type="body"/>
          </p:nvPr>
        </p:nvSpPr>
        <p:spPr>
          <a:xfrm>
            <a:off x="840600" y="975525"/>
            <a:ext cx="8201400" cy="4062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1"/>
              </a:buClr>
              <a:buSzPts val="1300"/>
              <a:buFont typeface="Lato"/>
              <a:buNone/>
            </a:pPr>
            <a:r>
              <a:t/>
            </a:r>
            <a:endParaRPr b="0" i="0" sz="2400" u="none" cap="none" strike="noStrike">
              <a:solidFill>
                <a:schemeClr val="lt1"/>
              </a:solidFill>
              <a:latin typeface="Arial"/>
              <a:ea typeface="Arial"/>
              <a:cs typeface="Arial"/>
              <a:sym typeface="Arial"/>
            </a:endParaRPr>
          </a:p>
          <a:p>
            <a:pPr indent="-381000" lvl="0" marL="457200" marR="0" rtl="0" algn="l">
              <a:lnSpc>
                <a:spcPct val="115000"/>
              </a:lnSpc>
              <a:spcBef>
                <a:spcPts val="1600"/>
              </a:spcBef>
              <a:spcAft>
                <a:spcPts val="0"/>
              </a:spcAft>
              <a:buClr>
                <a:schemeClr val="lt1"/>
              </a:buClr>
              <a:buSzPts val="2400"/>
              <a:buFont typeface="Arial"/>
              <a:buChar char="●"/>
            </a:pPr>
            <a:r>
              <a:rPr b="0" i="0" lang="en-GB" sz="2400" u="none" cap="none" strike="noStrike">
                <a:solidFill>
                  <a:schemeClr val="lt1"/>
                </a:solidFill>
                <a:latin typeface="Arial"/>
                <a:ea typeface="Arial"/>
                <a:cs typeface="Arial"/>
                <a:sym typeface="Arial"/>
              </a:rPr>
              <a:t>Trường hợp kiểm thử lặp đi lặp lại nhiều lần mà những tính năng này hầu như không thay đổi trong tương lai.</a:t>
            </a:r>
            <a:endParaRPr b="0" i="0" sz="2400" u="none" cap="none" strike="noStrike">
              <a:solidFill>
                <a:schemeClr val="lt1"/>
              </a:solidFill>
              <a:latin typeface="Arial"/>
              <a:ea typeface="Arial"/>
              <a:cs typeface="Arial"/>
              <a:sym typeface="Arial"/>
            </a:endParaRPr>
          </a:p>
          <a:p>
            <a:pPr indent="-381000" lvl="0" marL="457200" marR="0" rtl="0" algn="l">
              <a:lnSpc>
                <a:spcPct val="115000"/>
              </a:lnSpc>
              <a:spcBef>
                <a:spcPts val="0"/>
              </a:spcBef>
              <a:spcAft>
                <a:spcPts val="0"/>
              </a:spcAft>
              <a:buClr>
                <a:schemeClr val="lt1"/>
              </a:buClr>
              <a:buSzPts val="2400"/>
              <a:buFont typeface="Arial"/>
              <a:buChar char="●"/>
            </a:pPr>
            <a:r>
              <a:rPr b="0" i="0" lang="en-GB" sz="2400" u="none" cap="none" strike="noStrike">
                <a:solidFill>
                  <a:schemeClr val="lt1"/>
                </a:solidFill>
                <a:latin typeface="Arial"/>
                <a:ea typeface="Arial"/>
                <a:cs typeface="Arial"/>
                <a:sym typeface="Arial"/>
              </a:rPr>
              <a:t>Trường hợp kiểm thử thủ công khó thực hiện hoặc không có khả năng thực hiện (Load test, Performance test....)</a:t>
            </a:r>
            <a:endParaRPr b="0" i="0" sz="2400" u="none" cap="none" strike="noStrike">
              <a:solidFill>
                <a:schemeClr val="lt1"/>
              </a:solidFill>
              <a:latin typeface="Arial"/>
              <a:ea typeface="Arial"/>
              <a:cs typeface="Arial"/>
              <a:sym typeface="Arial"/>
            </a:endParaRPr>
          </a:p>
          <a:p>
            <a:pPr indent="-381000" lvl="0" marL="457200" marR="0" rtl="0" algn="l">
              <a:lnSpc>
                <a:spcPct val="115000"/>
              </a:lnSpc>
              <a:spcBef>
                <a:spcPts val="0"/>
              </a:spcBef>
              <a:spcAft>
                <a:spcPts val="0"/>
              </a:spcAft>
              <a:buClr>
                <a:schemeClr val="lt1"/>
              </a:buClr>
              <a:buSzPts val="2400"/>
              <a:buFont typeface="Arial"/>
              <a:buChar char="●"/>
            </a:pPr>
            <a:r>
              <a:rPr b="0" i="0" lang="en-GB" sz="2400" u="none" cap="none" strike="noStrike">
                <a:solidFill>
                  <a:schemeClr val="lt1"/>
                </a:solidFill>
                <a:latin typeface="Arial"/>
                <a:ea typeface="Arial"/>
                <a:cs typeface="Arial"/>
                <a:sym typeface="Arial"/>
              </a:rPr>
              <a:t>Trường hợp kiểm thử tốn nhiều thời gian (Regresstion test)</a:t>
            </a:r>
            <a:endParaRPr b="0" i="0" sz="2400" u="none" cap="none" strike="noStrike">
              <a:solidFill>
                <a:schemeClr val="lt1"/>
              </a:solidFill>
              <a:latin typeface="Arial"/>
              <a:ea typeface="Arial"/>
              <a:cs typeface="Arial"/>
              <a:sym typeface="Arial"/>
            </a:endParaRPr>
          </a:p>
          <a:p>
            <a:pPr indent="-381000" lvl="0" marL="457200" marR="0" rtl="0" algn="l">
              <a:lnSpc>
                <a:spcPct val="115000"/>
              </a:lnSpc>
              <a:spcBef>
                <a:spcPts val="0"/>
              </a:spcBef>
              <a:spcAft>
                <a:spcPts val="0"/>
              </a:spcAft>
              <a:buClr>
                <a:schemeClr val="lt1"/>
              </a:buClr>
              <a:buSzPts val="2400"/>
              <a:buFont typeface="Arial"/>
              <a:buChar char="●"/>
            </a:pPr>
            <a:r>
              <a:rPr b="0" i="0" lang="en-GB" sz="2400" u="none" cap="none" strike="noStrike">
                <a:solidFill>
                  <a:schemeClr val="lt1"/>
                </a:solidFill>
                <a:latin typeface="Arial"/>
                <a:ea typeface="Arial"/>
                <a:cs typeface="Arial"/>
                <a:sym typeface="Arial"/>
              </a:rPr>
              <a:t>……...</a:t>
            </a:r>
            <a:endParaRPr b="0" i="0" sz="2400" u="none" cap="none" strike="noStrike">
              <a:solidFill>
                <a:schemeClr val="lt1"/>
              </a:solidFill>
              <a:latin typeface="Arial"/>
              <a:ea typeface="Arial"/>
              <a:cs typeface="Arial"/>
              <a:sym typeface="Arial"/>
            </a:endParaRPr>
          </a:p>
          <a:p>
            <a:pPr indent="0" lvl="0" marL="0" marR="0" rtl="0" algn="l">
              <a:lnSpc>
                <a:spcPct val="115000"/>
              </a:lnSpc>
              <a:spcBef>
                <a:spcPts val="1600"/>
              </a:spcBef>
              <a:spcAft>
                <a:spcPts val="1600"/>
              </a:spcAft>
              <a:buClr>
                <a:schemeClr val="lt1"/>
              </a:buClr>
              <a:buSzPts val="1300"/>
              <a:buFont typeface="Lato"/>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Shape 25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3000" u="none" cap="none" strike="noStrike">
                <a:solidFill>
                  <a:schemeClr val="lt1"/>
                </a:solidFill>
                <a:latin typeface="Montserrat"/>
                <a:ea typeface="Montserrat"/>
                <a:cs typeface="Montserrat"/>
                <a:sym typeface="Montserrat"/>
              </a:rPr>
              <a:t>Trường hợp nào không nên kiểm thử tự động?</a:t>
            </a:r>
            <a:endParaRPr b="0" i="0" sz="3000" u="none" cap="none" strike="noStrike">
              <a:solidFill>
                <a:schemeClr val="lt1"/>
              </a:solidFill>
              <a:latin typeface="Montserrat"/>
              <a:ea typeface="Montserrat"/>
              <a:cs typeface="Montserrat"/>
              <a:sym typeface="Montserrat"/>
            </a:endParaRPr>
          </a:p>
        </p:txBody>
      </p:sp>
      <p:sp>
        <p:nvSpPr>
          <p:cNvPr id="251" name="Shape 251"/>
          <p:cNvSpPr txBox="1"/>
          <p:nvPr>
            <p:ph idx="1" type="body"/>
          </p:nvPr>
        </p:nvSpPr>
        <p:spPr>
          <a:xfrm>
            <a:off x="840600" y="975525"/>
            <a:ext cx="7495800" cy="4062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1"/>
              </a:buClr>
              <a:buSzPts val="1300"/>
              <a:buFont typeface="Lato"/>
              <a:buNone/>
            </a:pPr>
            <a:r>
              <a:t/>
            </a:r>
            <a:endParaRPr b="0" i="0" sz="2400" u="none" cap="none" strike="noStrike">
              <a:solidFill>
                <a:schemeClr val="lt1"/>
              </a:solidFill>
              <a:latin typeface="Arial"/>
              <a:ea typeface="Arial"/>
              <a:cs typeface="Arial"/>
              <a:sym typeface="Arial"/>
            </a:endParaRPr>
          </a:p>
          <a:p>
            <a:pPr indent="-381000" lvl="0" marL="457200" marR="0" rtl="0" algn="l">
              <a:lnSpc>
                <a:spcPct val="115000"/>
              </a:lnSpc>
              <a:spcBef>
                <a:spcPts val="1600"/>
              </a:spcBef>
              <a:spcAft>
                <a:spcPts val="0"/>
              </a:spcAft>
              <a:buClr>
                <a:schemeClr val="lt1"/>
              </a:buClr>
              <a:buSzPts val="2400"/>
              <a:buFont typeface="Arial"/>
              <a:buChar char="●"/>
            </a:pPr>
            <a:r>
              <a:rPr b="0" i="0" lang="en-GB" sz="2400" u="none" cap="none" strike="noStrike">
                <a:solidFill>
                  <a:schemeClr val="lt1"/>
                </a:solidFill>
                <a:latin typeface="Arial"/>
                <a:ea typeface="Arial"/>
                <a:cs typeface="Arial"/>
                <a:sym typeface="Arial"/>
              </a:rPr>
              <a:t>Trường hợp project thường xuyên thay đổi business</a:t>
            </a:r>
            <a:endParaRPr b="0" i="0" sz="2400" u="none" cap="none" strike="noStrike">
              <a:solidFill>
                <a:schemeClr val="lt1"/>
              </a:solidFill>
              <a:latin typeface="Arial"/>
              <a:ea typeface="Arial"/>
              <a:cs typeface="Arial"/>
              <a:sym typeface="Arial"/>
            </a:endParaRPr>
          </a:p>
          <a:p>
            <a:pPr indent="-381000" lvl="0" marL="457200" marR="0" rtl="0" algn="l">
              <a:lnSpc>
                <a:spcPct val="115000"/>
              </a:lnSpc>
              <a:spcBef>
                <a:spcPts val="0"/>
              </a:spcBef>
              <a:spcAft>
                <a:spcPts val="0"/>
              </a:spcAft>
              <a:buClr>
                <a:schemeClr val="lt1"/>
              </a:buClr>
              <a:buSzPts val="2400"/>
              <a:buFont typeface="Arial"/>
              <a:buChar char="●"/>
            </a:pPr>
            <a:r>
              <a:rPr b="0" i="0" lang="en-GB" sz="2400" u="none" cap="none" strike="noStrike">
                <a:solidFill>
                  <a:schemeClr val="lt1"/>
                </a:solidFill>
                <a:latin typeface="Arial"/>
                <a:ea typeface="Arial"/>
                <a:cs typeface="Arial"/>
                <a:sym typeface="Arial"/>
              </a:rPr>
              <a:t>Trường hợp kiểm thử bằng cảm giác của người dùng hoặc ngẫu nhiên (Usability testing, Ad hoc testing)</a:t>
            </a:r>
            <a:endParaRPr b="0" i="0" sz="2400" u="none" cap="none" strike="noStrike">
              <a:solidFill>
                <a:schemeClr val="lt1"/>
              </a:solidFill>
              <a:latin typeface="Arial"/>
              <a:ea typeface="Arial"/>
              <a:cs typeface="Arial"/>
              <a:sym typeface="Arial"/>
            </a:endParaRPr>
          </a:p>
          <a:p>
            <a:pPr indent="-381000" lvl="0" marL="457200" marR="0" rtl="0" algn="l">
              <a:lnSpc>
                <a:spcPct val="115000"/>
              </a:lnSpc>
              <a:spcBef>
                <a:spcPts val="0"/>
              </a:spcBef>
              <a:spcAft>
                <a:spcPts val="0"/>
              </a:spcAft>
              <a:buClr>
                <a:schemeClr val="lt1"/>
              </a:buClr>
              <a:buSzPts val="2400"/>
              <a:buFont typeface="Arial"/>
              <a:buChar char="●"/>
            </a:pPr>
            <a:r>
              <a:rPr b="0" i="0" lang="en-GB" sz="2400" u="none" cap="none" strike="noStrike">
                <a:solidFill>
                  <a:schemeClr val="lt1"/>
                </a:solidFill>
                <a:latin typeface="Arial"/>
                <a:ea typeface="Arial"/>
                <a:cs typeface="Arial"/>
                <a:sym typeface="Arial"/>
              </a:rPr>
              <a:t>…..</a:t>
            </a:r>
            <a:endParaRPr b="0" i="0" sz="2400" u="none" cap="none" strike="noStrike">
              <a:solidFill>
                <a:schemeClr val="lt1"/>
              </a:solidFill>
              <a:latin typeface="Arial"/>
              <a:ea typeface="Arial"/>
              <a:cs typeface="Arial"/>
              <a:sym typeface="Arial"/>
            </a:endParaRPr>
          </a:p>
          <a:p>
            <a:pPr indent="0" lvl="0" marL="0" marR="0" rtl="0" algn="l">
              <a:lnSpc>
                <a:spcPct val="115000"/>
              </a:lnSpc>
              <a:spcBef>
                <a:spcPts val="1600"/>
              </a:spcBef>
              <a:spcAft>
                <a:spcPts val="1600"/>
              </a:spcAft>
              <a:buClr>
                <a:schemeClr val="lt1"/>
              </a:buClr>
              <a:buSzPts val="1300"/>
              <a:buFont typeface="Lato"/>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Shape 256"/>
          <p:cNvSpPr txBox="1"/>
          <p:nvPr>
            <p:ph type="title"/>
          </p:nvPr>
        </p:nvSpPr>
        <p:spPr>
          <a:xfrm>
            <a:off x="1274175" y="370425"/>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2400" u="none" cap="none" strike="noStrike">
                <a:solidFill>
                  <a:srgbClr val="FFFFFF"/>
                </a:solidFill>
                <a:latin typeface="Montserrat"/>
                <a:ea typeface="Montserrat"/>
                <a:cs typeface="Montserrat"/>
                <a:sym typeface="Montserrat"/>
              </a:rPr>
              <a:t>Ưu và nhược điểm của kiểm thử tự động so với kiểm thử thủ công</a:t>
            </a:r>
            <a:endParaRPr b="0" i="0" sz="2400" u="none" cap="none" strike="noStrike">
              <a:solidFill>
                <a:srgbClr val="FFFFFF"/>
              </a:solidFill>
              <a:latin typeface="Montserrat"/>
              <a:ea typeface="Montserrat"/>
              <a:cs typeface="Montserrat"/>
              <a:sym typeface="Montserrat"/>
            </a:endParaRPr>
          </a:p>
        </p:txBody>
      </p:sp>
      <p:graphicFrame>
        <p:nvGraphicFramePr>
          <p:cNvPr id="257" name="Shape 257"/>
          <p:cNvGraphicFramePr/>
          <p:nvPr/>
        </p:nvGraphicFramePr>
        <p:xfrm>
          <a:off x="421100" y="1284525"/>
          <a:ext cx="3000000" cy="3000000"/>
        </p:xfrm>
        <a:graphic>
          <a:graphicData uri="http://schemas.openxmlformats.org/drawingml/2006/table">
            <a:tbl>
              <a:tblPr>
                <a:noFill/>
                <a:tableStyleId>{9B42BCFC-DD59-437E-83BD-CF5FC398CBFB}</a:tableStyleId>
              </a:tblPr>
              <a:tblGrid>
                <a:gridCol w="1273900"/>
                <a:gridCol w="4264225"/>
                <a:gridCol w="2994800"/>
              </a:tblGrid>
              <a:tr h="451825">
                <a:tc>
                  <a:txBody>
                    <a:bodyPr>
                      <a:noAutofit/>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             Kiểm thử tự động (KTTD)</a:t>
                      </a:r>
                      <a:endParaRPr sz="1400" u="none" cap="none" strike="noStrike">
                        <a:solidFill>
                          <a:srgbClr val="FFFFFF"/>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        Kiểm thử thủ công (KTTC)</a:t>
                      </a:r>
                      <a:endParaRPr sz="1400" u="none" cap="none" strike="noStrike">
                        <a:solidFill>
                          <a:srgbClr val="FFFFFF"/>
                        </a:solidFill>
                      </a:endParaRPr>
                    </a:p>
                  </a:txBody>
                  <a:tcPr marT="91425" marB="91425" marR="91425" marL="91425"/>
                </a:tc>
              </a:tr>
              <a:tr h="1824325">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Ưu điểm</a:t>
                      </a:r>
                      <a:endParaRPr sz="1400" u="none" cap="none" strike="noStrike">
                        <a:solidFill>
                          <a:srgbClr val="FFFFFF"/>
                        </a:solidFill>
                      </a:endParaRPr>
                    </a:p>
                  </a:txBody>
                  <a:tcPr marT="91425" marB="91425" marR="91425" marL="91425"/>
                </a:tc>
                <a:tc>
                  <a:txBody>
                    <a:bodyPr>
                      <a:noAutofit/>
                    </a:bodyPr>
                    <a:lstStyle/>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Tiết kiệm thời gian và nguồn lực </a:t>
                      </a:r>
                      <a:endParaRPr sz="1400" u="none" cap="none" strike="noStrike">
                        <a:solidFill>
                          <a:srgbClr val="FFFFFF"/>
                        </a:solidFill>
                      </a:endParaRPr>
                    </a:p>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Độ chính xác và tin cậy cao</a:t>
                      </a:r>
                      <a:endParaRPr sz="1400" u="none" cap="none" strike="noStrike">
                        <a:solidFill>
                          <a:srgbClr val="FFFFFF"/>
                        </a:solidFill>
                      </a:endParaRPr>
                    </a:p>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Cái thiện chất lượng sản phẩm  nhanh chóng</a:t>
                      </a:r>
                      <a:endParaRPr sz="1400" u="none" cap="none" strike="noStrike">
                        <a:solidFill>
                          <a:srgbClr val="FFFFFF"/>
                        </a:solidFill>
                      </a:endParaRPr>
                    </a:p>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Hoàn thành công việc con người không thể làm (Load test, Performance Test..)</a:t>
                      </a:r>
                      <a:endParaRPr sz="1400" u="none" cap="none" strike="noStrike">
                        <a:solidFill>
                          <a:srgbClr val="FFFFFF"/>
                        </a:solidFill>
                      </a:endParaRPr>
                    </a:p>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Có khả năng tái sử dụng</a:t>
                      </a:r>
                      <a:endParaRPr sz="1400" u="none" cap="none" strike="noStrike">
                        <a:solidFill>
                          <a:srgbClr val="FFFFFF"/>
                        </a:solidFill>
                      </a:endParaRPr>
                    </a:p>
                  </a:txBody>
                  <a:tcPr marT="91425" marB="91425" marR="91425" marL="91425"/>
                </a:tc>
                <a:tc>
                  <a:txBody>
                    <a:bodyPr>
                      <a:noAutofit/>
                    </a:bodyPr>
                    <a:lstStyle/>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QC có cơ hội khám phá sản phẩm ở nhiều khía cạnh</a:t>
                      </a:r>
                      <a:endParaRPr sz="1400" u="none" cap="none" strike="noStrike">
                        <a:solidFill>
                          <a:srgbClr val="FFFFFF"/>
                        </a:solidFill>
                      </a:endParaRPr>
                    </a:p>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Mọi cá nhân đều có thể tiếp cận KTTC</a:t>
                      </a:r>
                      <a:endParaRPr sz="1400" u="none" cap="none" strike="noStrike">
                        <a:solidFill>
                          <a:srgbClr val="FFFFFF"/>
                        </a:solidFill>
                      </a:endParaRPr>
                    </a:p>
                  </a:txBody>
                  <a:tcPr marT="91425" marB="91425" marR="91425" marL="91425"/>
                </a:tc>
              </a:tr>
              <a:tr h="1429550">
                <a:tc>
                  <a:txBody>
                    <a:bodyPr>
                      <a:noAutofit/>
                    </a:bodyPr>
                    <a:lstStyle/>
                    <a:p>
                      <a:pPr indent="0" lvl="0" marL="0" marR="0" rtl="0" algn="l">
                        <a:lnSpc>
                          <a:spcPct val="100000"/>
                        </a:lnSpc>
                        <a:spcBef>
                          <a:spcPts val="0"/>
                        </a:spcBef>
                        <a:spcAft>
                          <a:spcPts val="0"/>
                        </a:spcAft>
                        <a:buClr>
                          <a:srgbClr val="000000"/>
                        </a:buClr>
                        <a:buSzPts val="1400"/>
                        <a:buFont typeface="Arial"/>
                        <a:buNone/>
                      </a:pPr>
                      <a:r>
                        <a:rPr lang="en-GB" sz="1400" u="none" cap="none" strike="noStrike">
                          <a:solidFill>
                            <a:srgbClr val="FFFFFF"/>
                          </a:solidFill>
                        </a:rPr>
                        <a:t>Nhược điểm</a:t>
                      </a:r>
                      <a:endParaRPr sz="1400" u="none" cap="none" strike="noStrike">
                        <a:solidFill>
                          <a:srgbClr val="FFFFFF"/>
                        </a:solidFill>
                      </a:endParaRPr>
                    </a:p>
                  </a:txBody>
                  <a:tcPr marT="91425" marB="91425" marR="91425" marL="91425"/>
                </a:tc>
                <a:tc>
                  <a:txBody>
                    <a:bodyPr>
                      <a:noAutofit/>
                    </a:bodyPr>
                    <a:lstStyle/>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Chi phí đầu tư ban đầu lớn</a:t>
                      </a:r>
                      <a:endParaRPr sz="1400" u="none" cap="none" strike="noStrike">
                        <a:solidFill>
                          <a:srgbClr val="FFFFFF"/>
                        </a:solidFill>
                      </a:endParaRPr>
                    </a:p>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Yêu cầu người có trình độ chuyên môn cao </a:t>
                      </a:r>
                      <a:endParaRPr sz="1400" u="none" cap="none" strike="noStrike">
                        <a:solidFill>
                          <a:srgbClr val="FFFFFF"/>
                        </a:solidFill>
                      </a:endParaRPr>
                    </a:p>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Khó mở rộng và bảo trì</a:t>
                      </a:r>
                      <a:endParaRPr sz="1400" u="none" cap="none" strike="noStrike">
                        <a:solidFill>
                          <a:srgbClr val="FFFFFF"/>
                        </a:solidFill>
                      </a:endParaRPr>
                    </a:p>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Không thể thay thế KTTC vì không thể tự động hoá mọi thứ</a:t>
                      </a:r>
                      <a:endParaRPr sz="1400" u="none" cap="none" strike="noStrike">
                        <a:solidFill>
                          <a:srgbClr val="FFFFFF"/>
                        </a:solidFill>
                      </a:endParaRPr>
                    </a:p>
                  </a:txBody>
                  <a:tcPr marT="91425" marB="91425" marR="91425" marL="91425"/>
                </a:tc>
                <a:tc>
                  <a:txBody>
                    <a:bodyPr>
                      <a:noAutofit/>
                    </a:bodyPr>
                    <a:lstStyle/>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Tốn thời gian và nhân lực</a:t>
                      </a:r>
                      <a:endParaRPr sz="1400" u="none" cap="none" strike="noStrike">
                        <a:solidFill>
                          <a:srgbClr val="FFFFFF"/>
                        </a:solidFill>
                      </a:endParaRPr>
                    </a:p>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Nhàm chán </a:t>
                      </a:r>
                      <a:endParaRPr sz="1400" u="none" cap="none" strike="noStrike">
                        <a:solidFill>
                          <a:srgbClr val="FFFFFF"/>
                        </a:solidFill>
                      </a:endParaRPr>
                    </a:p>
                    <a:p>
                      <a:pPr indent="-317500" lvl="0" marL="457200" marR="0" rtl="0" algn="l">
                        <a:lnSpc>
                          <a:spcPct val="100000"/>
                        </a:lnSpc>
                        <a:spcBef>
                          <a:spcPts val="0"/>
                        </a:spcBef>
                        <a:spcAft>
                          <a:spcPts val="0"/>
                        </a:spcAft>
                        <a:buClr>
                          <a:srgbClr val="FFFFFF"/>
                        </a:buClr>
                        <a:buSzPts val="1400"/>
                        <a:buFont typeface="Arial"/>
                        <a:buChar char="-"/>
                      </a:pPr>
                      <a:r>
                        <a:rPr lang="en-GB" sz="1400" u="none" cap="none" strike="noStrike">
                          <a:solidFill>
                            <a:srgbClr val="FFFFFF"/>
                          </a:solidFill>
                        </a:rPr>
                        <a:t>Khả năng sai sót cao</a:t>
                      </a:r>
                      <a:endParaRPr sz="1400" u="none" cap="none" strike="noStrike">
                        <a:solidFill>
                          <a:srgbClr val="FFFFFF"/>
                        </a:solidFill>
                      </a:endParaRPr>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Shape 26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2400" u="none" cap="none" strike="noStrike">
                <a:solidFill>
                  <a:schemeClr val="lt1"/>
                </a:solidFill>
                <a:latin typeface="Montserrat"/>
                <a:ea typeface="Montserrat"/>
                <a:cs typeface="Montserrat"/>
                <a:sym typeface="Montserrat"/>
              </a:rPr>
              <a:t>Những điều cần lưu ý khi áp dụng kiểm thử tự động</a:t>
            </a:r>
            <a:endParaRPr b="0" i="0" sz="2400" u="none" cap="none" strike="noStrike">
              <a:solidFill>
                <a:schemeClr val="lt1"/>
              </a:solidFill>
              <a:latin typeface="Montserrat"/>
              <a:ea typeface="Montserrat"/>
              <a:cs typeface="Montserrat"/>
              <a:sym typeface="Montserrat"/>
            </a:endParaRPr>
          </a:p>
        </p:txBody>
      </p:sp>
      <p:sp>
        <p:nvSpPr>
          <p:cNvPr id="263" name="Shape 263"/>
          <p:cNvSpPr txBox="1"/>
          <p:nvPr>
            <p:ph type="title"/>
          </p:nvPr>
        </p:nvSpPr>
        <p:spPr>
          <a:xfrm>
            <a:off x="601350" y="1550975"/>
            <a:ext cx="8431200" cy="33141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chemeClr val="lt1"/>
              </a:buClr>
              <a:buSzPts val="2400"/>
              <a:buFont typeface="Montserrat"/>
              <a:buChar char="-"/>
            </a:pPr>
            <a:r>
              <a:rPr b="0" i="0" lang="en-GB" sz="2400" u="none" cap="none" strike="noStrike">
                <a:solidFill>
                  <a:schemeClr val="lt1"/>
                </a:solidFill>
                <a:latin typeface="Montserrat"/>
                <a:ea typeface="Montserrat"/>
                <a:cs typeface="Montserrat"/>
                <a:sym typeface="Montserrat"/>
              </a:rPr>
              <a:t>Cần có sự đánh giá, hoạch định, lên kế hoạch, chiến lược rõ ràng ngay từ đầu để tránh tốn công sức, tiền bạc, thời gian nhưng không thu được gì, thậm chí còn tệ hơn Manual Test.</a:t>
            </a:r>
            <a:endParaRPr b="0" i="0" sz="24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Shape 268"/>
          <p:cNvSpPr txBox="1"/>
          <p:nvPr>
            <p:ph type="title"/>
          </p:nvPr>
        </p:nvSpPr>
        <p:spPr>
          <a:xfrm>
            <a:off x="1196325" y="0"/>
            <a:ext cx="7038900" cy="676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3000" u="none" cap="none" strike="noStrike">
                <a:solidFill>
                  <a:schemeClr val="lt1"/>
                </a:solidFill>
                <a:latin typeface="Montserrat"/>
                <a:ea typeface="Montserrat"/>
                <a:cs typeface="Montserrat"/>
                <a:sym typeface="Montserrat"/>
              </a:rPr>
              <a:t>       Kim Tự Tháp Tự Động Hoá </a:t>
            </a:r>
            <a:r>
              <a:rPr b="0" i="0" lang="en-GB" sz="3600" u="none" cap="none" strike="noStrike">
                <a:solidFill>
                  <a:schemeClr val="lt1"/>
                </a:solidFill>
                <a:latin typeface="Montserrat"/>
                <a:ea typeface="Montserrat"/>
                <a:cs typeface="Montserrat"/>
                <a:sym typeface="Montserrat"/>
              </a:rPr>
              <a:t>       </a:t>
            </a:r>
            <a:endParaRPr b="0" i="0" sz="3600" u="none" cap="none" strike="noStrike">
              <a:solidFill>
                <a:schemeClr val="lt1"/>
              </a:solidFill>
              <a:latin typeface="Montserrat"/>
              <a:ea typeface="Montserrat"/>
              <a:cs typeface="Montserrat"/>
              <a:sym typeface="Montserrat"/>
            </a:endParaRPr>
          </a:p>
        </p:txBody>
      </p:sp>
      <p:pic>
        <p:nvPicPr>
          <p:cNvPr id="269" name="Shape 269"/>
          <p:cNvPicPr preferRelativeResize="0"/>
          <p:nvPr/>
        </p:nvPicPr>
        <p:blipFill rotWithShape="1">
          <a:blip r:embed="rId3">
            <a:alphaModFix/>
          </a:blip>
          <a:srcRect b="0" l="0" r="0" t="0"/>
          <a:stretch/>
        </p:blipFill>
        <p:spPr>
          <a:xfrm>
            <a:off x="523775" y="864525"/>
            <a:ext cx="7711449" cy="4278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Shape 274"/>
          <p:cNvSpPr txBox="1"/>
          <p:nvPr>
            <p:ph type="title"/>
          </p:nvPr>
        </p:nvSpPr>
        <p:spPr>
          <a:xfrm>
            <a:off x="1434925" y="832525"/>
            <a:ext cx="7038900" cy="357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3600" u="none" cap="none" strike="noStrike">
                <a:solidFill>
                  <a:schemeClr val="lt1"/>
                </a:solidFill>
                <a:latin typeface="Montserrat"/>
                <a:ea typeface="Montserrat"/>
                <a:cs typeface="Montserrat"/>
                <a:sym typeface="Montserrat"/>
              </a:rPr>
              <a:t>Phần 2:  API </a:t>
            </a:r>
            <a:endParaRPr b="0" i="0" sz="36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3600" u="none" cap="none" strike="noStrike">
              <a:solidFill>
                <a:schemeClr val="lt1"/>
              </a:solidFill>
              <a:latin typeface="Montserrat"/>
              <a:ea typeface="Montserrat"/>
              <a:cs typeface="Montserrat"/>
              <a:sym typeface="Montserrat"/>
            </a:endParaRPr>
          </a:p>
          <a:p>
            <a:pPr indent="-419100" lvl="0" marL="457200" marR="0" rtl="0" algn="l">
              <a:lnSpc>
                <a:spcPct val="100000"/>
              </a:lnSpc>
              <a:spcBef>
                <a:spcPts val="0"/>
              </a:spcBef>
              <a:spcAft>
                <a:spcPts val="0"/>
              </a:spcAft>
              <a:buClr>
                <a:schemeClr val="lt1"/>
              </a:buClr>
              <a:buSzPts val="3000"/>
              <a:buFont typeface="Montserrat"/>
              <a:buChar char="-"/>
            </a:pPr>
            <a:r>
              <a:rPr b="0" i="0" lang="en-GB" sz="3000" u="none" cap="none" strike="noStrike">
                <a:solidFill>
                  <a:schemeClr val="lt1"/>
                </a:solidFill>
                <a:latin typeface="Montserrat"/>
                <a:ea typeface="Montserrat"/>
                <a:cs typeface="Montserrat"/>
                <a:sym typeface="Montserrat"/>
              </a:rPr>
              <a:t>2.1 : Khái niệm</a:t>
            </a:r>
            <a:endParaRPr b="0" i="0" sz="3000" u="none" cap="none" strike="noStrike">
              <a:solidFill>
                <a:schemeClr val="lt1"/>
              </a:solidFill>
              <a:latin typeface="Montserrat"/>
              <a:ea typeface="Montserrat"/>
              <a:cs typeface="Montserrat"/>
              <a:sym typeface="Montserrat"/>
            </a:endParaRPr>
          </a:p>
          <a:p>
            <a:pPr indent="-419100" lvl="0" marL="457200" marR="0" rtl="0" algn="l">
              <a:lnSpc>
                <a:spcPct val="100000"/>
              </a:lnSpc>
              <a:spcBef>
                <a:spcPts val="0"/>
              </a:spcBef>
              <a:spcAft>
                <a:spcPts val="0"/>
              </a:spcAft>
              <a:buClr>
                <a:schemeClr val="lt1"/>
              </a:buClr>
              <a:buSzPts val="3000"/>
              <a:buFont typeface="Montserrat"/>
              <a:buChar char="-"/>
            </a:pPr>
            <a:r>
              <a:rPr b="0" i="0" lang="en-GB" sz="3000" u="none" cap="none" strike="noStrike">
                <a:solidFill>
                  <a:schemeClr val="lt1"/>
                </a:solidFill>
                <a:latin typeface="Montserrat"/>
                <a:ea typeface="Montserrat"/>
                <a:cs typeface="Montserrat"/>
                <a:sym typeface="Montserrat"/>
              </a:rPr>
              <a:t>2.2: Kiểm thử API</a:t>
            </a:r>
            <a:endParaRPr b="0" i="0" sz="3000" u="none" cap="none" strike="noStrike">
              <a:solidFill>
                <a:schemeClr val="lt1"/>
              </a:solidFill>
              <a:latin typeface="Montserrat"/>
              <a:ea typeface="Montserrat"/>
              <a:cs typeface="Montserrat"/>
              <a:sym typeface="Montserrat"/>
            </a:endParaRPr>
          </a:p>
          <a:p>
            <a:pPr indent="-419100" lvl="0" marL="457200" marR="0" rtl="0" algn="l">
              <a:lnSpc>
                <a:spcPct val="100000"/>
              </a:lnSpc>
              <a:spcBef>
                <a:spcPts val="0"/>
              </a:spcBef>
              <a:spcAft>
                <a:spcPts val="0"/>
              </a:spcAft>
              <a:buClr>
                <a:schemeClr val="lt1"/>
              </a:buClr>
              <a:buSzPts val="3000"/>
              <a:buFont typeface="Montserrat"/>
              <a:buChar char="-"/>
            </a:pPr>
            <a:r>
              <a:rPr b="0" i="0" lang="en-GB" sz="3000" u="none" cap="none" strike="noStrike">
                <a:solidFill>
                  <a:schemeClr val="lt1"/>
                </a:solidFill>
                <a:latin typeface="Montserrat"/>
                <a:ea typeface="Montserrat"/>
                <a:cs typeface="Montserrat"/>
                <a:sym typeface="Montserrat"/>
              </a:rPr>
              <a:t>2.3: HTTP Request &amp; HTTP Response</a:t>
            </a:r>
            <a:endParaRPr b="0" i="0" sz="3000" u="none" cap="none" strike="noStrike">
              <a:solidFill>
                <a:schemeClr val="lt1"/>
              </a:solidFill>
              <a:latin typeface="Montserrat"/>
              <a:ea typeface="Montserrat"/>
              <a:cs typeface="Montserrat"/>
              <a:sym typeface="Montserrat"/>
            </a:endParaRPr>
          </a:p>
          <a:p>
            <a:pPr indent="-419100" lvl="0" marL="457200" marR="0" rtl="0" algn="l">
              <a:lnSpc>
                <a:spcPct val="100000"/>
              </a:lnSpc>
              <a:spcBef>
                <a:spcPts val="0"/>
              </a:spcBef>
              <a:spcAft>
                <a:spcPts val="0"/>
              </a:spcAft>
              <a:buClr>
                <a:schemeClr val="lt1"/>
              </a:buClr>
              <a:buSzPts val="3000"/>
              <a:buFont typeface="Montserrat"/>
              <a:buChar char="-"/>
            </a:pPr>
            <a:r>
              <a:rPr b="0" i="0" lang="en-GB" sz="3000" u="none" cap="none" strike="noStrike">
                <a:solidFill>
                  <a:schemeClr val="lt1"/>
                </a:solidFill>
                <a:latin typeface="Montserrat"/>
                <a:ea typeface="Montserrat"/>
                <a:cs typeface="Montserrat"/>
                <a:sym typeface="Montserrat"/>
              </a:rPr>
              <a:t>2.4: JSON</a:t>
            </a:r>
            <a:endParaRPr b="0" i="0" sz="300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chemeClr val="lt1"/>
              </a:buClr>
              <a:buSzPts val="2400"/>
              <a:buFont typeface="Montserrat"/>
              <a:buNone/>
            </a:pPr>
            <a:r>
              <a:t/>
            </a:r>
            <a:endParaRPr b="0" i="0" sz="3600" u="none" cap="none" strike="noStrike">
              <a:solidFill>
                <a:schemeClr val="lt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